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76" r:id="rId4"/>
    <p:sldId id="275" r:id="rId5"/>
    <p:sldId id="258" r:id="rId6"/>
    <p:sldId id="263" r:id="rId7"/>
    <p:sldId id="270" r:id="rId8"/>
    <p:sldId id="262" r:id="rId9"/>
    <p:sldId id="259" r:id="rId10"/>
    <p:sldId id="269" r:id="rId11"/>
    <p:sldId id="266" r:id="rId12"/>
    <p:sldId id="273" r:id="rId13"/>
    <p:sldId id="27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3"/>
    <p:restoredTop sz="94690"/>
  </p:normalViewPr>
  <p:slideViewPr>
    <p:cSldViewPr snapToGrid="0" snapToObjects="1">
      <p:cViewPr varScale="1">
        <p:scale>
          <a:sx n="115" d="100"/>
          <a:sy n="115" d="100"/>
        </p:scale>
        <p:origin x="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6/7/20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6/7/20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6/7/20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6/7/20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6/7/20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6/7/20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jobs.chronicle.com/searchjobs/?Keywords=orchestra&amp;radialtown=&amp;LocationId=&amp;RadialLocation=20" TargetMode="External"/><Relationship Id="rId2" Type="http://schemas.openxmlformats.org/officeDocument/2006/relationships/hyperlink" Target="https://www.music.org/index.php?option=com_content&amp;view=article&amp;id=1462&amp;Itemid=1249" TargetMode="External"/><Relationship Id="rId1" Type="http://schemas.openxmlformats.org/officeDocument/2006/relationships/slideLayout" Target="../slideLayouts/slideLayout2.xml"/><Relationship Id="rId6" Type="http://schemas.openxmlformats.org/officeDocument/2006/relationships/hyperlink" Target="https://jobs.americanorchestras.org/jobs" TargetMode="External"/><Relationship Id="rId5" Type="http://schemas.openxmlformats.org/officeDocument/2006/relationships/hyperlink" Target="https://www.conductorsguild.org/conducting-opportunities" TargetMode="External"/><Relationship Id="rId4" Type="http://schemas.openxmlformats.org/officeDocument/2006/relationships/hyperlink" Target="https://conductingmasterclass.wordpress.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fclark@music.gatech.edu" TargetMode="External"/><Relationship Id="rId2" Type="http://schemas.openxmlformats.org/officeDocument/2006/relationships/hyperlink" Target="http://www.music.gatech.ed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2992E-5349-3149-B5B9-568DD98D1F3C}"/>
              </a:ext>
            </a:extLst>
          </p:cNvPr>
          <p:cNvSpPr>
            <a:spLocks noGrp="1"/>
          </p:cNvSpPr>
          <p:nvPr>
            <p:ph type="ctrTitle"/>
          </p:nvPr>
        </p:nvSpPr>
        <p:spPr/>
        <p:txBody>
          <a:bodyPr/>
          <a:lstStyle/>
          <a:p>
            <a:r>
              <a:rPr lang="en-US" dirty="0"/>
              <a:t>Collegiate Orchestral Conducting: Session 1</a:t>
            </a:r>
          </a:p>
        </p:txBody>
      </p:sp>
      <p:sp>
        <p:nvSpPr>
          <p:cNvPr id="3" name="Subtitle 2">
            <a:extLst>
              <a:ext uri="{FF2B5EF4-FFF2-40B4-BE49-F238E27FC236}">
                <a16:creationId xmlns:a16="http://schemas.microsoft.com/office/drawing/2014/main" id="{6FD2EC7A-FF4E-774F-8159-61E31CA3299E}"/>
              </a:ext>
            </a:extLst>
          </p:cNvPr>
          <p:cNvSpPr>
            <a:spLocks noGrp="1"/>
          </p:cNvSpPr>
          <p:nvPr>
            <p:ph type="subTitle" idx="1"/>
          </p:nvPr>
        </p:nvSpPr>
        <p:spPr>
          <a:xfrm>
            <a:off x="1490549" y="4521361"/>
            <a:ext cx="10547121" cy="2041485"/>
          </a:xfrm>
        </p:spPr>
        <p:txBody>
          <a:bodyPr/>
          <a:lstStyle/>
          <a:p>
            <a:r>
              <a:rPr lang="en-US" dirty="0"/>
              <a:t>Dr. </a:t>
            </a:r>
            <a:r>
              <a:rPr lang="en-US" dirty="0" err="1"/>
              <a:t>Chaowen</a:t>
            </a:r>
            <a:r>
              <a:rPr lang="en-US" dirty="0"/>
              <a:t> Ting</a:t>
            </a:r>
          </a:p>
          <a:p>
            <a:r>
              <a:rPr lang="en-US" dirty="0"/>
              <a:t>Director of Orchestral Studies, Georgia Institute of Technology</a:t>
            </a:r>
          </a:p>
          <a:p>
            <a:endParaRPr lang="en-US" dirty="0"/>
          </a:p>
          <a:p>
            <a:r>
              <a:rPr lang="en-US" dirty="0"/>
              <a:t>Dr. Carolyn Watson</a:t>
            </a:r>
          </a:p>
          <a:p>
            <a:r>
              <a:rPr lang="en-US" dirty="0"/>
              <a:t>Director of Orchestral Studies, University of Kansas</a:t>
            </a:r>
          </a:p>
        </p:txBody>
      </p:sp>
    </p:spTree>
    <p:extLst>
      <p:ext uri="{BB962C8B-B14F-4D97-AF65-F5344CB8AC3E}">
        <p14:creationId xmlns:p14="http://schemas.microsoft.com/office/powerpoint/2010/main" val="2694019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A4E73-4526-E443-A907-C4569CA84B5C}"/>
              </a:ext>
            </a:extLst>
          </p:cNvPr>
          <p:cNvSpPr>
            <a:spLocks noGrp="1"/>
          </p:cNvSpPr>
          <p:nvPr>
            <p:ph type="title"/>
          </p:nvPr>
        </p:nvSpPr>
        <p:spPr/>
        <p:txBody>
          <a:bodyPr/>
          <a:lstStyle/>
          <a:p>
            <a:r>
              <a:rPr lang="en-US" dirty="0"/>
              <a:t>What is a collegiate conducting job?</a:t>
            </a:r>
          </a:p>
        </p:txBody>
      </p:sp>
      <p:sp>
        <p:nvSpPr>
          <p:cNvPr id="3" name="Content Placeholder 2">
            <a:extLst>
              <a:ext uri="{FF2B5EF4-FFF2-40B4-BE49-F238E27FC236}">
                <a16:creationId xmlns:a16="http://schemas.microsoft.com/office/drawing/2014/main" id="{352C5B12-B599-8D44-995B-BED850A76A69}"/>
              </a:ext>
            </a:extLst>
          </p:cNvPr>
          <p:cNvSpPr>
            <a:spLocks noGrp="1"/>
          </p:cNvSpPr>
          <p:nvPr>
            <p:ph idx="1"/>
          </p:nvPr>
        </p:nvSpPr>
        <p:spPr>
          <a:xfrm>
            <a:off x="680321" y="2891481"/>
            <a:ext cx="9613861" cy="3044708"/>
          </a:xfrm>
        </p:spPr>
        <p:txBody>
          <a:bodyPr>
            <a:normAutofit fontScale="92500"/>
          </a:bodyPr>
          <a:lstStyle/>
          <a:p>
            <a:r>
              <a:rPr lang="en-US" dirty="0"/>
              <a:t>A position leading an orchestra, or orchestral program at a collegiate level</a:t>
            </a:r>
          </a:p>
          <a:p>
            <a:r>
              <a:rPr lang="en-US" dirty="0"/>
              <a:t>Positions can be part time (adjunct/per course) or full time</a:t>
            </a:r>
          </a:p>
          <a:p>
            <a:r>
              <a:rPr lang="en-US" dirty="0"/>
              <a:t>Full-time positions can be tenure-track, but not necessarily</a:t>
            </a:r>
          </a:p>
          <a:p>
            <a:r>
              <a:rPr lang="en-US" dirty="0"/>
              <a:t>Positions are typically for nine months of the year, from August-May/June</a:t>
            </a:r>
          </a:p>
          <a:p>
            <a:r>
              <a:rPr lang="en-US" dirty="0"/>
              <a:t>The majority of schools divide years into Fall and Spring semesters, however a smaller number also use trimesters (or quarters)</a:t>
            </a:r>
          </a:p>
        </p:txBody>
      </p:sp>
    </p:spTree>
    <p:extLst>
      <p:ext uri="{BB962C8B-B14F-4D97-AF65-F5344CB8AC3E}">
        <p14:creationId xmlns:p14="http://schemas.microsoft.com/office/powerpoint/2010/main" val="2337699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D1B17-1811-F742-B1D6-F7E4177DA66C}"/>
              </a:ext>
            </a:extLst>
          </p:cNvPr>
          <p:cNvSpPr>
            <a:spLocks noGrp="1"/>
          </p:cNvSpPr>
          <p:nvPr>
            <p:ph type="title"/>
          </p:nvPr>
        </p:nvSpPr>
        <p:spPr/>
        <p:txBody>
          <a:bodyPr/>
          <a:lstStyle/>
          <a:p>
            <a:r>
              <a:rPr lang="en-US" dirty="0"/>
              <a:t>These jobs are generally advertised as:</a:t>
            </a:r>
          </a:p>
        </p:txBody>
      </p:sp>
      <p:sp>
        <p:nvSpPr>
          <p:cNvPr id="3" name="Content Placeholder 2">
            <a:extLst>
              <a:ext uri="{FF2B5EF4-FFF2-40B4-BE49-F238E27FC236}">
                <a16:creationId xmlns:a16="http://schemas.microsoft.com/office/drawing/2014/main" id="{D63CC7C3-B6F4-5F4C-BF80-A54DCED8D5AB}"/>
              </a:ext>
            </a:extLst>
          </p:cNvPr>
          <p:cNvSpPr>
            <a:spLocks noGrp="1"/>
          </p:cNvSpPr>
          <p:nvPr>
            <p:ph idx="1"/>
          </p:nvPr>
        </p:nvSpPr>
        <p:spPr>
          <a:xfrm>
            <a:off x="680321" y="2554941"/>
            <a:ext cx="9613861" cy="3381247"/>
          </a:xfrm>
        </p:spPr>
        <p:txBody>
          <a:bodyPr>
            <a:normAutofit lnSpcReduction="10000"/>
          </a:bodyPr>
          <a:lstStyle/>
          <a:p>
            <a:r>
              <a:rPr lang="en-US" dirty="0"/>
              <a:t>Conductor/Director</a:t>
            </a:r>
          </a:p>
          <a:p>
            <a:r>
              <a:rPr lang="en-US" dirty="0"/>
              <a:t>Orchestra Director</a:t>
            </a:r>
          </a:p>
          <a:p>
            <a:r>
              <a:rPr lang="en-US" dirty="0"/>
              <a:t>Ensemble Director</a:t>
            </a:r>
          </a:p>
          <a:p>
            <a:r>
              <a:rPr lang="en-US" dirty="0"/>
              <a:t>Director of Orchestral Studies/Activities</a:t>
            </a:r>
          </a:p>
          <a:p>
            <a:r>
              <a:rPr lang="en-US" dirty="0"/>
              <a:t>Director of Orchestras</a:t>
            </a:r>
          </a:p>
          <a:p>
            <a:r>
              <a:rPr lang="en-US" dirty="0"/>
              <a:t>Director of Ensembles</a:t>
            </a:r>
          </a:p>
          <a:p>
            <a:r>
              <a:rPr lang="en-US" dirty="0"/>
              <a:t>Director of Instrumental Studies</a:t>
            </a:r>
          </a:p>
          <a:p>
            <a:r>
              <a:rPr lang="en-US" dirty="0"/>
              <a:t>Visiting Director of Orchestral Studies (typically a 1 year position)</a:t>
            </a:r>
          </a:p>
          <a:p>
            <a:endParaRPr lang="en-US" dirty="0"/>
          </a:p>
          <a:p>
            <a:endParaRPr lang="en-US" dirty="0"/>
          </a:p>
          <a:p>
            <a:endParaRPr lang="en-US" dirty="0"/>
          </a:p>
        </p:txBody>
      </p:sp>
    </p:spTree>
    <p:extLst>
      <p:ext uri="{BB962C8B-B14F-4D97-AF65-F5344CB8AC3E}">
        <p14:creationId xmlns:p14="http://schemas.microsoft.com/office/powerpoint/2010/main" val="1715614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448BD-327A-8C4E-819F-E20E31967613}"/>
              </a:ext>
            </a:extLst>
          </p:cNvPr>
          <p:cNvSpPr>
            <a:spLocks noGrp="1"/>
          </p:cNvSpPr>
          <p:nvPr>
            <p:ph type="title"/>
          </p:nvPr>
        </p:nvSpPr>
        <p:spPr/>
        <p:txBody>
          <a:bodyPr>
            <a:normAutofit/>
          </a:bodyPr>
          <a:lstStyle/>
          <a:p>
            <a:r>
              <a:rPr lang="en-US" sz="3200" dirty="0"/>
              <a:t>Job Titles and Rank: Tenure vs non-tenure track</a:t>
            </a:r>
          </a:p>
        </p:txBody>
      </p:sp>
      <p:sp>
        <p:nvSpPr>
          <p:cNvPr id="3" name="Content Placeholder 2">
            <a:extLst>
              <a:ext uri="{FF2B5EF4-FFF2-40B4-BE49-F238E27FC236}">
                <a16:creationId xmlns:a16="http://schemas.microsoft.com/office/drawing/2014/main" id="{3FB6C17F-D883-1D4D-A23C-09ED8D2F173D}"/>
              </a:ext>
            </a:extLst>
          </p:cNvPr>
          <p:cNvSpPr>
            <a:spLocks noGrp="1"/>
          </p:cNvSpPr>
          <p:nvPr>
            <p:ph idx="1"/>
          </p:nvPr>
        </p:nvSpPr>
        <p:spPr>
          <a:xfrm>
            <a:off x="680321" y="2397511"/>
            <a:ext cx="9613861" cy="4258783"/>
          </a:xfrm>
        </p:spPr>
        <p:txBody>
          <a:bodyPr>
            <a:normAutofit/>
          </a:bodyPr>
          <a:lstStyle/>
          <a:p>
            <a:r>
              <a:rPr lang="en-US" dirty="0"/>
              <a:t>Conductor</a:t>
            </a:r>
          </a:p>
          <a:p>
            <a:r>
              <a:rPr lang="en-US" dirty="0"/>
              <a:t>Artist-in-Residence</a:t>
            </a:r>
          </a:p>
          <a:p>
            <a:r>
              <a:rPr lang="en-US" dirty="0"/>
              <a:t>Instructor</a:t>
            </a:r>
          </a:p>
          <a:p>
            <a:r>
              <a:rPr lang="en-US" dirty="0"/>
              <a:t>Lecturer</a:t>
            </a:r>
          </a:p>
          <a:p>
            <a:r>
              <a:rPr lang="en-US" dirty="0"/>
              <a:t>Professor of Practice</a:t>
            </a:r>
          </a:p>
          <a:p>
            <a:pPr marL="0" indent="0">
              <a:buNone/>
            </a:pPr>
            <a:r>
              <a:rPr lang="en-US" dirty="0"/>
              <a:t>___________________</a:t>
            </a:r>
          </a:p>
          <a:p>
            <a:r>
              <a:rPr lang="en-US" dirty="0"/>
              <a:t>Assistant Professor</a:t>
            </a:r>
          </a:p>
          <a:p>
            <a:r>
              <a:rPr lang="en-US" dirty="0"/>
              <a:t>Associate Professor</a:t>
            </a:r>
          </a:p>
          <a:p>
            <a:r>
              <a:rPr lang="en-US" dirty="0"/>
              <a:t>(Full) Professor</a:t>
            </a:r>
          </a:p>
        </p:txBody>
      </p:sp>
    </p:spTree>
    <p:extLst>
      <p:ext uri="{BB962C8B-B14F-4D97-AF65-F5344CB8AC3E}">
        <p14:creationId xmlns:p14="http://schemas.microsoft.com/office/powerpoint/2010/main" val="3288977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4CE6-EF29-024E-A528-7AF57FA14FE4}"/>
              </a:ext>
            </a:extLst>
          </p:cNvPr>
          <p:cNvSpPr>
            <a:spLocks noGrp="1"/>
          </p:cNvSpPr>
          <p:nvPr>
            <p:ph type="title"/>
          </p:nvPr>
        </p:nvSpPr>
        <p:spPr/>
        <p:txBody>
          <a:bodyPr>
            <a:normAutofit fontScale="90000"/>
          </a:bodyPr>
          <a:lstStyle/>
          <a:p>
            <a:r>
              <a:rPr lang="en-US" dirty="0"/>
              <a:t>Ok sure, but what do you actually do?</a:t>
            </a:r>
            <a:endParaRPr lang="en-US" dirty="0">
              <a:solidFill>
                <a:srgbClr val="00B0F0"/>
              </a:solidFill>
            </a:endParaRPr>
          </a:p>
        </p:txBody>
      </p:sp>
      <p:sp>
        <p:nvSpPr>
          <p:cNvPr id="3" name="Content Placeholder 2">
            <a:extLst>
              <a:ext uri="{FF2B5EF4-FFF2-40B4-BE49-F238E27FC236}">
                <a16:creationId xmlns:a16="http://schemas.microsoft.com/office/drawing/2014/main" id="{B5520872-E822-D44A-B628-C144AB0DA527}"/>
              </a:ext>
            </a:extLst>
          </p:cNvPr>
          <p:cNvSpPr>
            <a:spLocks noGrp="1"/>
          </p:cNvSpPr>
          <p:nvPr>
            <p:ph idx="1"/>
          </p:nvPr>
        </p:nvSpPr>
        <p:spPr>
          <a:xfrm>
            <a:off x="766818" y="2201333"/>
            <a:ext cx="9613861" cy="4216769"/>
          </a:xfrm>
        </p:spPr>
        <p:txBody>
          <a:bodyPr>
            <a:normAutofit lnSpcReduction="10000"/>
          </a:bodyPr>
          <a:lstStyle/>
          <a:p>
            <a:r>
              <a:rPr lang="en-US" dirty="0"/>
              <a:t>Well, a lot depends on the job, and type of school</a:t>
            </a:r>
          </a:p>
          <a:p>
            <a:r>
              <a:rPr lang="en-US" sz="1900" dirty="0"/>
              <a:t>Typical duties can include conducting orchestral rehearsals and performances, opera conducting, conducting other ensembles, programming repertoire, purchasing/hiring repertoire/instruments, arranging soloists/additional players, compiling and editing concert programs, writing program notes, managing instrument/equipment transportation, arranging and editing audio recording and/or webcasts of performances, venue booking and set up for concerts and rehearsals, organizing and leading run outs and tours. Not to forget publicizing your performances, recruiting for your orchestra, connecting with local area high school directors, giving clinics, arranging side-by-sides, engaging in outreach. Then of course there is also teaching – conducting teaching, instrumental teaching, teaching other courses and classes, advising students, keeping office hours, writing letters of recommendation for students. Plus service and committee work, managing the orchestral budget, keeping the website up to date, maintaining the orchestra library, running the concerto competition, liaising with colleagues about player/instrument/venue availability, supervising GTAs and student workers, advocating for your program etc.</a:t>
            </a:r>
          </a:p>
        </p:txBody>
      </p:sp>
    </p:spTree>
    <p:extLst>
      <p:ext uri="{BB962C8B-B14F-4D97-AF65-F5344CB8AC3E}">
        <p14:creationId xmlns:p14="http://schemas.microsoft.com/office/powerpoint/2010/main" val="2375657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50AC80-C12D-D247-8A57-36EBFE217643}"/>
              </a:ext>
            </a:extLst>
          </p:cNvPr>
          <p:cNvPicPr>
            <a:picLocks noChangeAspect="1"/>
          </p:cNvPicPr>
          <p:nvPr/>
        </p:nvPicPr>
        <p:blipFill>
          <a:blip r:embed="rId2"/>
          <a:stretch>
            <a:fillRect/>
          </a:stretch>
        </p:blipFill>
        <p:spPr>
          <a:xfrm>
            <a:off x="3124028" y="149835"/>
            <a:ext cx="5760480" cy="6558330"/>
          </a:xfrm>
          <a:prstGeom prst="rect">
            <a:avLst/>
          </a:prstGeom>
        </p:spPr>
      </p:pic>
    </p:spTree>
    <p:extLst>
      <p:ext uri="{BB962C8B-B14F-4D97-AF65-F5344CB8AC3E}">
        <p14:creationId xmlns:p14="http://schemas.microsoft.com/office/powerpoint/2010/main" val="2787731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4CE6-EF29-024E-A528-7AF57FA14FE4}"/>
              </a:ext>
            </a:extLst>
          </p:cNvPr>
          <p:cNvSpPr>
            <a:spLocks noGrp="1"/>
          </p:cNvSpPr>
          <p:nvPr>
            <p:ph type="title"/>
          </p:nvPr>
        </p:nvSpPr>
        <p:spPr/>
        <p:txBody>
          <a:bodyPr/>
          <a:lstStyle/>
          <a:p>
            <a:r>
              <a:rPr lang="en-US" dirty="0"/>
              <a:t>Ok sure, but what do you actually do?</a:t>
            </a:r>
          </a:p>
        </p:txBody>
      </p:sp>
      <p:sp>
        <p:nvSpPr>
          <p:cNvPr id="3" name="Content Placeholder 2">
            <a:extLst>
              <a:ext uri="{FF2B5EF4-FFF2-40B4-BE49-F238E27FC236}">
                <a16:creationId xmlns:a16="http://schemas.microsoft.com/office/drawing/2014/main" id="{B5520872-E822-D44A-B628-C144AB0DA527}"/>
              </a:ext>
            </a:extLst>
          </p:cNvPr>
          <p:cNvSpPr>
            <a:spLocks noGrp="1"/>
          </p:cNvSpPr>
          <p:nvPr>
            <p:ph idx="1"/>
          </p:nvPr>
        </p:nvSpPr>
        <p:spPr>
          <a:xfrm>
            <a:off x="766818" y="2150918"/>
            <a:ext cx="9613861" cy="4374573"/>
          </a:xfrm>
        </p:spPr>
        <p:txBody>
          <a:bodyPr>
            <a:normAutofit fontScale="92500" lnSpcReduction="20000"/>
          </a:bodyPr>
          <a:lstStyle/>
          <a:p>
            <a:pPr marL="0" indent="0">
              <a:buNone/>
            </a:pPr>
            <a:r>
              <a:rPr lang="en-US" dirty="0"/>
              <a:t>Well, a lot depends on the job, and type of school. But for example, in a tenure track position:</a:t>
            </a:r>
            <a:br>
              <a:rPr lang="en-US" dirty="0"/>
            </a:br>
            <a:endParaRPr lang="en-US" dirty="0"/>
          </a:p>
          <a:p>
            <a:r>
              <a:rPr lang="en-US" dirty="0"/>
              <a:t>Teaching</a:t>
            </a:r>
          </a:p>
          <a:p>
            <a:pPr lvl="1"/>
            <a:r>
              <a:rPr lang="en-US" dirty="0"/>
              <a:t>Conducting the orchestra and managing the orchestral program</a:t>
            </a:r>
          </a:p>
          <a:p>
            <a:pPr lvl="1"/>
            <a:r>
              <a:rPr lang="en-US" dirty="0"/>
              <a:t>Teaching conducting, instrumental lessons and/or other courses as assigned</a:t>
            </a:r>
          </a:p>
          <a:p>
            <a:pPr lvl="1"/>
            <a:r>
              <a:rPr lang="en-US" dirty="0"/>
              <a:t>Advising students, supervising GTAs</a:t>
            </a:r>
          </a:p>
          <a:p>
            <a:r>
              <a:rPr lang="en-US" dirty="0"/>
              <a:t>Scholarly/Creative Activities (sometimes also referred to as Research)</a:t>
            </a:r>
          </a:p>
          <a:p>
            <a:pPr lvl="1"/>
            <a:r>
              <a:rPr lang="en-US" dirty="0"/>
              <a:t>Publications</a:t>
            </a:r>
          </a:p>
          <a:p>
            <a:pPr lvl="1"/>
            <a:r>
              <a:rPr lang="en-US" dirty="0"/>
              <a:t>Guest conducting</a:t>
            </a:r>
          </a:p>
          <a:p>
            <a:pPr lvl="1"/>
            <a:r>
              <a:rPr lang="en-US" dirty="0"/>
              <a:t>Competitions, masterclasses etc.</a:t>
            </a:r>
          </a:p>
          <a:p>
            <a:r>
              <a:rPr lang="en-US" dirty="0"/>
              <a:t>Service</a:t>
            </a:r>
          </a:p>
          <a:p>
            <a:pPr lvl="1"/>
            <a:r>
              <a:rPr lang="en-US" dirty="0"/>
              <a:t>Community Outreach</a:t>
            </a:r>
          </a:p>
          <a:p>
            <a:pPr lvl="1"/>
            <a:r>
              <a:rPr lang="en-US" dirty="0"/>
              <a:t>Recruiting, visiting HS, etc.</a:t>
            </a:r>
          </a:p>
          <a:p>
            <a:pPr lvl="1"/>
            <a:r>
              <a:rPr lang="en-US" dirty="0"/>
              <a:t>Serving on various committees</a:t>
            </a:r>
          </a:p>
        </p:txBody>
      </p:sp>
    </p:spTree>
    <p:extLst>
      <p:ext uri="{BB962C8B-B14F-4D97-AF65-F5344CB8AC3E}">
        <p14:creationId xmlns:p14="http://schemas.microsoft.com/office/powerpoint/2010/main" val="3637041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831FA-45B1-1B41-A5F0-BC6CC895F369}"/>
              </a:ext>
            </a:extLst>
          </p:cNvPr>
          <p:cNvSpPr>
            <a:spLocks noGrp="1"/>
          </p:cNvSpPr>
          <p:nvPr>
            <p:ph type="title"/>
          </p:nvPr>
        </p:nvSpPr>
        <p:spPr/>
        <p:txBody>
          <a:bodyPr/>
          <a:lstStyle/>
          <a:p>
            <a:r>
              <a:rPr lang="en-US" dirty="0"/>
              <a:t>Where do I learn about college jobs?</a:t>
            </a:r>
          </a:p>
        </p:txBody>
      </p:sp>
      <p:sp>
        <p:nvSpPr>
          <p:cNvPr id="3" name="Content Placeholder 2">
            <a:extLst>
              <a:ext uri="{FF2B5EF4-FFF2-40B4-BE49-F238E27FC236}">
                <a16:creationId xmlns:a16="http://schemas.microsoft.com/office/drawing/2014/main" id="{E4F7628B-46A5-7344-A357-D4681B257F46}"/>
              </a:ext>
            </a:extLst>
          </p:cNvPr>
          <p:cNvSpPr>
            <a:spLocks noGrp="1"/>
          </p:cNvSpPr>
          <p:nvPr>
            <p:ph idx="1"/>
          </p:nvPr>
        </p:nvSpPr>
        <p:spPr>
          <a:xfrm>
            <a:off x="680321" y="3089189"/>
            <a:ext cx="9613861" cy="2847000"/>
          </a:xfrm>
        </p:spPr>
        <p:txBody>
          <a:bodyPr/>
          <a:lstStyle/>
          <a:p>
            <a:r>
              <a:rPr lang="en-US" dirty="0">
                <a:hlinkClick r:id="rId2"/>
              </a:rPr>
              <a:t>College Music Society</a:t>
            </a:r>
            <a:r>
              <a:rPr lang="en-US" dirty="0"/>
              <a:t> ($85 a year, $40 for full time students)</a:t>
            </a:r>
          </a:p>
          <a:p>
            <a:r>
              <a:rPr lang="en-US" dirty="0">
                <a:hlinkClick r:id="rId3"/>
              </a:rPr>
              <a:t>Chronicle of Higher Education </a:t>
            </a:r>
            <a:endParaRPr lang="en-US" dirty="0"/>
          </a:p>
          <a:p>
            <a:r>
              <a:rPr lang="en-US" dirty="0"/>
              <a:t>Online sources: </a:t>
            </a:r>
            <a:r>
              <a:rPr lang="en-US" dirty="0">
                <a:hlinkClick r:id="rId4"/>
              </a:rPr>
              <a:t>All the Conducting Masterclasses</a:t>
            </a:r>
            <a:r>
              <a:rPr lang="en-US" dirty="0"/>
              <a:t>, </a:t>
            </a:r>
            <a:r>
              <a:rPr lang="en-US" dirty="0">
                <a:hlinkClick r:id="rId5"/>
              </a:rPr>
              <a:t>Conductor’s Guild</a:t>
            </a:r>
            <a:r>
              <a:rPr lang="en-US" dirty="0"/>
              <a:t>, </a:t>
            </a:r>
            <a:r>
              <a:rPr lang="en-US" dirty="0">
                <a:hlinkClick r:id="rId6"/>
              </a:rPr>
              <a:t>League of American Orchestras</a:t>
            </a:r>
            <a:r>
              <a:rPr lang="en-US" dirty="0"/>
              <a:t>, social media etc.</a:t>
            </a:r>
          </a:p>
        </p:txBody>
      </p:sp>
    </p:spTree>
    <p:extLst>
      <p:ext uri="{BB962C8B-B14F-4D97-AF65-F5344CB8AC3E}">
        <p14:creationId xmlns:p14="http://schemas.microsoft.com/office/powerpoint/2010/main" val="3409217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0C6B-3B57-8040-BEE3-A9DED26665B1}"/>
              </a:ext>
            </a:extLst>
          </p:cNvPr>
          <p:cNvSpPr>
            <a:spLocks noGrp="1"/>
          </p:cNvSpPr>
          <p:nvPr>
            <p:ph type="title"/>
          </p:nvPr>
        </p:nvSpPr>
        <p:spPr/>
        <p:txBody>
          <a:bodyPr/>
          <a:lstStyle/>
          <a:p>
            <a:r>
              <a:rPr lang="en-US" dirty="0"/>
              <a:t>When do I learn about college jobs?</a:t>
            </a:r>
          </a:p>
        </p:txBody>
      </p:sp>
      <p:sp>
        <p:nvSpPr>
          <p:cNvPr id="3" name="Content Placeholder 2">
            <a:extLst>
              <a:ext uri="{FF2B5EF4-FFF2-40B4-BE49-F238E27FC236}">
                <a16:creationId xmlns:a16="http://schemas.microsoft.com/office/drawing/2014/main" id="{C43C08E9-C130-524A-9A5A-EB5380FFEC66}"/>
              </a:ext>
            </a:extLst>
          </p:cNvPr>
          <p:cNvSpPr>
            <a:spLocks noGrp="1"/>
          </p:cNvSpPr>
          <p:nvPr>
            <p:ph idx="1"/>
          </p:nvPr>
        </p:nvSpPr>
        <p:spPr>
          <a:xfrm>
            <a:off x="680321" y="3138615"/>
            <a:ext cx="9613861" cy="2797573"/>
          </a:xfrm>
        </p:spPr>
        <p:txBody>
          <a:bodyPr/>
          <a:lstStyle/>
          <a:p>
            <a:r>
              <a:rPr lang="en-US" dirty="0"/>
              <a:t>Round 1: start of school year advertisements, typically closing dates in October/November. Generally, the largest number of jobs advertised.</a:t>
            </a:r>
          </a:p>
          <a:p>
            <a:r>
              <a:rPr lang="en-US" dirty="0"/>
              <a:t>Round 2: late in Spring (April/May), fewer jobs advertised</a:t>
            </a:r>
          </a:p>
          <a:p>
            <a:r>
              <a:rPr lang="en-US" dirty="0"/>
              <a:t>Round 3: summer, fewest jobs advertised</a:t>
            </a:r>
          </a:p>
          <a:p>
            <a:r>
              <a:rPr lang="en-US" dirty="0"/>
              <a:t>Generally though, keep eyes open! Sometimes positions are re-advertised, or re-opened….</a:t>
            </a:r>
          </a:p>
        </p:txBody>
      </p:sp>
    </p:spTree>
    <p:extLst>
      <p:ext uri="{BB962C8B-B14F-4D97-AF65-F5344CB8AC3E}">
        <p14:creationId xmlns:p14="http://schemas.microsoft.com/office/powerpoint/2010/main" val="69020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0C6B-3B57-8040-BEE3-A9DED26665B1}"/>
              </a:ext>
            </a:extLst>
          </p:cNvPr>
          <p:cNvSpPr>
            <a:spLocks noGrp="1"/>
          </p:cNvSpPr>
          <p:nvPr>
            <p:ph type="title"/>
          </p:nvPr>
        </p:nvSpPr>
        <p:spPr/>
        <p:txBody>
          <a:bodyPr/>
          <a:lstStyle/>
          <a:p>
            <a:r>
              <a:rPr lang="en-US" dirty="0"/>
              <a:t>The Hiring Process</a:t>
            </a:r>
          </a:p>
        </p:txBody>
      </p:sp>
      <p:sp>
        <p:nvSpPr>
          <p:cNvPr id="3" name="Content Placeholder 2">
            <a:extLst>
              <a:ext uri="{FF2B5EF4-FFF2-40B4-BE49-F238E27FC236}">
                <a16:creationId xmlns:a16="http://schemas.microsoft.com/office/drawing/2014/main" id="{C43C08E9-C130-524A-9A5A-EB5380FFEC66}"/>
              </a:ext>
            </a:extLst>
          </p:cNvPr>
          <p:cNvSpPr>
            <a:spLocks noGrp="1"/>
          </p:cNvSpPr>
          <p:nvPr>
            <p:ph idx="1"/>
          </p:nvPr>
        </p:nvSpPr>
        <p:spPr>
          <a:xfrm>
            <a:off x="680321" y="3281082"/>
            <a:ext cx="9613861" cy="2655106"/>
          </a:xfrm>
        </p:spPr>
        <p:txBody>
          <a:bodyPr>
            <a:normAutofit/>
          </a:bodyPr>
          <a:lstStyle/>
          <a:p>
            <a:r>
              <a:rPr lang="en-US" dirty="0"/>
              <a:t>Nov-Dec: Shortlist</a:t>
            </a:r>
          </a:p>
          <a:p>
            <a:r>
              <a:rPr lang="en-US" dirty="0"/>
              <a:t>Mid-Dec to early Jan: phone interview </a:t>
            </a:r>
          </a:p>
          <a:p>
            <a:r>
              <a:rPr lang="en-US" dirty="0"/>
              <a:t>Feb-Mar: on-campus interview</a:t>
            </a:r>
          </a:p>
          <a:p>
            <a:r>
              <a:rPr lang="en-US" dirty="0"/>
              <a:t>April: offer, negotiation, final announcement</a:t>
            </a:r>
          </a:p>
          <a:p>
            <a:r>
              <a:rPr lang="en-US" dirty="0"/>
              <a:t>May 1: NASM deadline</a:t>
            </a:r>
          </a:p>
        </p:txBody>
      </p:sp>
      <p:sp>
        <p:nvSpPr>
          <p:cNvPr id="4" name="Content Placeholder 2">
            <a:extLst>
              <a:ext uri="{FF2B5EF4-FFF2-40B4-BE49-F238E27FC236}">
                <a16:creationId xmlns:a16="http://schemas.microsoft.com/office/drawing/2014/main" id="{C43C08E9-C130-524A-9A5A-EB5380FFEC66}"/>
              </a:ext>
            </a:extLst>
          </p:cNvPr>
          <p:cNvSpPr txBox="1">
            <a:spLocks/>
          </p:cNvSpPr>
          <p:nvPr/>
        </p:nvSpPr>
        <p:spPr>
          <a:xfrm>
            <a:off x="680321" y="2387846"/>
            <a:ext cx="8879315" cy="5951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800" dirty="0"/>
              <a:t>EXAMPLE: Nov. 1 as closing date</a:t>
            </a:r>
          </a:p>
        </p:txBody>
      </p:sp>
    </p:spTree>
    <p:extLst>
      <p:ext uri="{BB962C8B-B14F-4D97-AF65-F5344CB8AC3E}">
        <p14:creationId xmlns:p14="http://schemas.microsoft.com/office/powerpoint/2010/main" val="971912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5BA81A-29AF-8F49-8A4E-EF295473F775}"/>
              </a:ext>
            </a:extLst>
          </p:cNvPr>
          <p:cNvSpPr txBox="1"/>
          <p:nvPr/>
        </p:nvSpPr>
        <p:spPr>
          <a:xfrm>
            <a:off x="490426" y="2103803"/>
            <a:ext cx="9803756" cy="3970318"/>
          </a:xfrm>
          <a:prstGeom prst="rect">
            <a:avLst/>
          </a:prstGeom>
          <a:noFill/>
        </p:spPr>
        <p:txBody>
          <a:bodyPr wrap="square" rtlCol="0">
            <a:spAutoFit/>
          </a:bodyPr>
          <a:lstStyle/>
          <a:p>
            <a:pPr marL="285750" indent="-285750">
              <a:buFont typeface="Arial" panose="020B0604020202020204" pitchFamily="34" charset="0"/>
              <a:buChar char="•"/>
            </a:pPr>
            <a:r>
              <a:rPr lang="en-US" dirty="0"/>
              <a:t>Music: Assistant or Associate Professor of Music – Ensemble Director with emphasis in Orchestra and/or Band.</a:t>
            </a:r>
            <a:br>
              <a:rPr lang="en-US" dirty="0"/>
            </a:br>
            <a:r>
              <a:rPr lang="en-US" dirty="0"/>
              <a:t> </a:t>
            </a:r>
          </a:p>
          <a:p>
            <a:pPr marL="285750" indent="-285750">
              <a:buFont typeface="Arial" panose="020B0604020202020204" pitchFamily="34" charset="0"/>
              <a:buChar char="•"/>
            </a:pPr>
            <a:r>
              <a:rPr lang="en-US" dirty="0"/>
              <a:t>The Georgia Institute of Technology School of Music seeks to fill a full-time, nine-month, tenure-track appointment beginning Fall 2014. Responsibilities include conducting the Orchestra and for qualified candidates, the Symphonic or Concert Band. </a:t>
            </a:r>
            <a:br>
              <a:rPr lang="en-US" dirty="0"/>
            </a:br>
            <a:endParaRPr lang="en-US" dirty="0"/>
          </a:p>
          <a:p>
            <a:pPr marL="285750" indent="-285750">
              <a:buFont typeface="Arial" panose="020B0604020202020204" pitchFamily="34" charset="0"/>
              <a:buChar char="•"/>
            </a:pPr>
            <a:r>
              <a:rPr lang="en-US" dirty="0"/>
              <a:t>Assist with recruiting and developing ensembles, integrating technology into performance/rehearsal, and collaboration with ensemble faculty. Additional teaching assignments may be drawn from but are not limited to comprehensive musicianship, music technology, chamber music, and music literature. </a:t>
            </a:r>
            <a:br>
              <a:rPr lang="en-US" dirty="0"/>
            </a:br>
            <a:endParaRPr lang="en-US" dirty="0"/>
          </a:p>
          <a:p>
            <a:pPr marL="285750" indent="-285750">
              <a:buFont typeface="Arial" panose="020B0604020202020204" pitchFamily="34" charset="0"/>
              <a:buChar char="•"/>
            </a:pPr>
            <a:r>
              <a:rPr lang="en-US" dirty="0"/>
              <a:t>PhD or DMA strongly preferred, ABD and Masters will receive consideration. Salary is competitive and commensurate with experience and qualifications. </a:t>
            </a:r>
          </a:p>
        </p:txBody>
      </p:sp>
      <p:sp>
        <p:nvSpPr>
          <p:cNvPr id="3" name="Title 2"/>
          <p:cNvSpPr>
            <a:spLocks noGrp="1"/>
          </p:cNvSpPr>
          <p:nvPr>
            <p:ph type="title"/>
          </p:nvPr>
        </p:nvSpPr>
        <p:spPr/>
        <p:txBody>
          <a:bodyPr/>
          <a:lstStyle/>
          <a:p>
            <a:r>
              <a:rPr lang="en-US" dirty="0"/>
              <a:t>Job Description: Georgia Tech</a:t>
            </a:r>
          </a:p>
        </p:txBody>
      </p:sp>
    </p:spTree>
    <p:extLst>
      <p:ext uri="{BB962C8B-B14F-4D97-AF65-F5344CB8AC3E}">
        <p14:creationId xmlns:p14="http://schemas.microsoft.com/office/powerpoint/2010/main" val="2762424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5BA81A-29AF-8F49-8A4E-EF295473F775}"/>
              </a:ext>
            </a:extLst>
          </p:cNvPr>
          <p:cNvSpPr txBox="1"/>
          <p:nvPr/>
        </p:nvSpPr>
        <p:spPr>
          <a:xfrm>
            <a:off x="490426" y="2077470"/>
            <a:ext cx="9803756" cy="4493538"/>
          </a:xfrm>
          <a:prstGeom prst="rect">
            <a:avLst/>
          </a:prstGeom>
          <a:noFill/>
        </p:spPr>
        <p:txBody>
          <a:bodyPr wrap="square" rtlCol="0">
            <a:spAutoFit/>
          </a:bodyPr>
          <a:lstStyle/>
          <a:p>
            <a:pPr marL="285750" indent="-285750">
              <a:buFont typeface="Arial" panose="020B0604020202020204" pitchFamily="34" charset="0"/>
              <a:buChar char="•"/>
            </a:pPr>
            <a:r>
              <a:rPr lang="en-US" dirty="0"/>
              <a:t>The School of Music combines tradition and technology to create unique and exciting opportunities for students in all academic programs. The Georgia Institute of Technology is one the nation’s top research universities, distinguished by its commitment to improving the human condition through advanced science and technology. </a:t>
            </a:r>
            <a:br>
              <a:rPr lang="en-US" dirty="0"/>
            </a:br>
            <a:endParaRPr lang="en-US" dirty="0"/>
          </a:p>
          <a:p>
            <a:pPr marL="285750" indent="-285750">
              <a:buFont typeface="Arial" panose="020B0604020202020204" pitchFamily="34" charset="0"/>
              <a:buChar char="•"/>
            </a:pPr>
            <a:r>
              <a:rPr lang="en-US" dirty="0"/>
              <a:t>Application materials include letter of application, curriculum vitae, and names, addresses, and telephone numbers of three references are required. Additional supporting materials may include samples of performances, conducting, teaching, creative work, arrangements, transcriptions, examples of technology development and/or integration, videotape/DVD of a performance/event conducted by the applicant, and an audio recording of a recent ensemble performance. </a:t>
            </a:r>
            <a:br>
              <a:rPr lang="en-US" dirty="0"/>
            </a:br>
            <a:endParaRPr lang="en-US" dirty="0"/>
          </a:p>
          <a:p>
            <a:pPr marL="285750" indent="-285750">
              <a:buFont typeface="Arial" panose="020B0604020202020204" pitchFamily="34" charset="0"/>
              <a:buChar char="•"/>
            </a:pPr>
            <a:r>
              <a:rPr lang="en-US" sz="1400" dirty="0"/>
              <a:t>Review of applicants will begin October 17, 2013 and continue until the position is filled. Send materials to: Ensemble Director Search, School of Music, 840 McMillan Street, Georgia Institute of Technology, Atlanta, Georgia 30332-0456. For more information, please refer to </a:t>
            </a:r>
            <a:r>
              <a:rPr lang="en-US" sz="1400" dirty="0">
                <a:hlinkClick r:id="rId2"/>
              </a:rPr>
              <a:t>http://www.music.gatech.edu/</a:t>
            </a:r>
            <a:r>
              <a:rPr lang="en-US" sz="1400" dirty="0"/>
              <a:t> or contact Dr. Frank Clark, Chair, School of Music. Telephone 404-894-8964 or e-mail </a:t>
            </a:r>
            <a:r>
              <a:rPr lang="en-US" sz="1400" dirty="0">
                <a:hlinkClick r:id="rId3"/>
              </a:rPr>
              <a:t>fclark@music.gatech.edu</a:t>
            </a:r>
            <a:r>
              <a:rPr lang="en-US" sz="1400" dirty="0"/>
              <a:t>. Georgia Tech is an Equal Opportunity/Affirmative Action Employer.</a:t>
            </a:r>
          </a:p>
        </p:txBody>
      </p:sp>
      <p:sp>
        <p:nvSpPr>
          <p:cNvPr id="3" name="Title 2"/>
          <p:cNvSpPr>
            <a:spLocks noGrp="1"/>
          </p:cNvSpPr>
          <p:nvPr>
            <p:ph type="title"/>
          </p:nvPr>
        </p:nvSpPr>
        <p:spPr/>
        <p:txBody>
          <a:bodyPr/>
          <a:lstStyle/>
          <a:p>
            <a:r>
              <a:rPr lang="en-US" dirty="0"/>
              <a:t>Georgia Tech</a:t>
            </a:r>
          </a:p>
        </p:txBody>
      </p:sp>
    </p:spTree>
    <p:extLst>
      <p:ext uri="{BB962C8B-B14F-4D97-AF65-F5344CB8AC3E}">
        <p14:creationId xmlns:p14="http://schemas.microsoft.com/office/powerpoint/2010/main" val="2966956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sz="2000" dirty="0"/>
              <a:t>How do I know if I qualify for a position? What I can do to stand out from applicants? (workshops/competitions, main instrument, degree, etc.)</a:t>
            </a:r>
          </a:p>
          <a:p>
            <a:endParaRPr lang="en-US" sz="2000" dirty="0"/>
          </a:p>
          <a:p>
            <a:r>
              <a:rPr lang="en-US" sz="2000" dirty="0"/>
              <a:t>Career trajectory and development for (collegiate) conductors – how to navigate professional engagements and college duties?</a:t>
            </a:r>
          </a:p>
          <a:p>
            <a:endParaRPr lang="en-US" sz="2000" dirty="0"/>
          </a:p>
          <a:p>
            <a:r>
              <a:rPr lang="en-US" sz="2000" dirty="0"/>
              <a:t>Challenges as a collegiate orchestra conductor: repertoire selection, levels of players, recruitment, catering to academic requirements, etc. </a:t>
            </a:r>
          </a:p>
          <a:p>
            <a:endParaRPr lang="en-US" sz="2000" dirty="0"/>
          </a:p>
          <a:p>
            <a:r>
              <a:rPr lang="en-US" sz="2000" dirty="0"/>
              <a:t>Diversity and inclusion in collegiate orchestral programs.</a:t>
            </a:r>
          </a:p>
        </p:txBody>
      </p:sp>
    </p:spTree>
    <p:extLst>
      <p:ext uri="{BB962C8B-B14F-4D97-AF65-F5344CB8AC3E}">
        <p14:creationId xmlns:p14="http://schemas.microsoft.com/office/powerpoint/2010/main" val="399398252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1236</TotalTime>
  <Words>1091</Words>
  <Application>Microsoft Macintosh PowerPoint</Application>
  <PresentationFormat>Widescreen</PresentationFormat>
  <Paragraphs>82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Trebuchet MS</vt:lpstr>
      <vt:lpstr>Berlin</vt:lpstr>
      <vt:lpstr>Collegiate Orchestral Conducting: Session 1</vt:lpstr>
      <vt:lpstr>What is a collegiate conducting job?</vt:lpstr>
      <vt:lpstr>These jobs are generally advertised as:</vt:lpstr>
      <vt:lpstr>Job Titles and Rank: Tenure vs non-tenure track</vt:lpstr>
      <vt:lpstr>Ok sure, but what do you actually do?</vt:lpstr>
      <vt:lpstr>PowerPoint Presentation</vt:lpstr>
      <vt:lpstr>Ok sure, but what do you actually do?</vt:lpstr>
      <vt:lpstr>Where do I learn about college jobs?</vt:lpstr>
      <vt:lpstr>When do I learn about college jobs?</vt:lpstr>
      <vt:lpstr>The Hiring Process</vt:lpstr>
      <vt:lpstr>Job Description: Georgia Tech</vt:lpstr>
      <vt:lpstr>Georgia Tech</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Collegiate Orchestral Conducting: Session 1</dc:title>
  <dc:creator>Carolyn Watson</dc:creator>
  <cp:lastModifiedBy>Carolyn Watson</cp:lastModifiedBy>
  <cp:revision>35</cp:revision>
  <dcterms:created xsi:type="dcterms:W3CDTF">2020-06-06T18:10:04Z</dcterms:created>
  <dcterms:modified xsi:type="dcterms:W3CDTF">2020-06-08T16:31:29Z</dcterms:modified>
</cp:coreProperties>
</file>