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8" r:id="rId4"/>
    <p:sldId id="261" r:id="rId5"/>
    <p:sldId id="275" r:id="rId6"/>
    <p:sldId id="276" r:id="rId7"/>
    <p:sldId id="279" r:id="rId8"/>
    <p:sldId id="280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/>
    <p:restoredTop sz="94690"/>
  </p:normalViewPr>
  <p:slideViewPr>
    <p:cSldViewPr snapToGrid="0" snapToObjects="1">
      <p:cViewPr varScale="1">
        <p:scale>
          <a:sx n="92" d="100"/>
          <a:sy n="92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holyoke.edu/events/68727/annual-mary-lyon-concert-mhc" TargetMode="External"/><Relationship Id="rId2" Type="http://schemas.openxmlformats.org/officeDocument/2006/relationships/hyperlink" Target="https://www.mtholyoke.edu/events/66053/mhso-annual-mary-lyon-concer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menarts.org/dark-river-opera/" TargetMode="External"/><Relationship Id="rId5" Type="http://schemas.openxmlformats.org/officeDocument/2006/relationships/hyperlink" Target="https://www.mtholyoke.edu/events/66215/mount-holyoke-symphony-orchestra-musical-transformations" TargetMode="External"/><Relationship Id="rId4" Type="http://schemas.openxmlformats.org/officeDocument/2006/relationships/hyperlink" Target="https://youtu.be/ScaRzIBM8u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22992E-5349-3149-B5B9-568DD98D1F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Collegiate Orchestral Conducting: Session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FD2EC7A-FF4E-774F-8159-61E31CA32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549" y="4521361"/>
            <a:ext cx="10547121" cy="2041485"/>
          </a:xfrm>
        </p:spPr>
        <p:txBody>
          <a:bodyPr>
            <a:normAutofit/>
          </a:bodyPr>
          <a:lstStyle/>
          <a:p>
            <a:r>
              <a:rPr lang="en-US" dirty="0"/>
              <a:t>Dr. </a:t>
            </a:r>
            <a:r>
              <a:rPr lang="en-US" dirty="0" err="1"/>
              <a:t>Chaowen</a:t>
            </a:r>
            <a:r>
              <a:rPr lang="en-US" dirty="0"/>
              <a:t> Ting</a:t>
            </a:r>
          </a:p>
          <a:p>
            <a:r>
              <a:rPr lang="en-US" dirty="0"/>
              <a:t>Director of Orchestral Studies, Georgia Institute of Technology</a:t>
            </a:r>
          </a:p>
          <a:p>
            <a:endParaRPr lang="en-US" dirty="0"/>
          </a:p>
          <a:p>
            <a:r>
              <a:rPr lang="en-US" dirty="0"/>
              <a:t>Dr. Carolyn Watson</a:t>
            </a:r>
          </a:p>
          <a:p>
            <a:r>
              <a:rPr lang="en-US" dirty="0"/>
              <a:t>Director of Orchestral Studies, University of Kansas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C90C7E-512D-6443-BA63-00078A830343}"/>
              </a:ext>
            </a:extLst>
          </p:cNvPr>
          <p:cNvSpPr txBox="1"/>
          <p:nvPr/>
        </p:nvSpPr>
        <p:spPr>
          <a:xfrm>
            <a:off x="5671457" y="169817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1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BB6F7B-2D06-7D42-A11B-55F3394B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Guests….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F63D29-1084-6846-A0C4-1F8B2EB83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139972" cy="3599316"/>
          </a:xfrm>
        </p:spPr>
        <p:txBody>
          <a:bodyPr>
            <a:normAutofit/>
          </a:bodyPr>
          <a:lstStyle/>
          <a:p>
            <a:r>
              <a:rPr lang="en-US" sz="3200" dirty="0"/>
              <a:t>Dr. Octavio Más-</a:t>
            </a:r>
            <a:r>
              <a:rPr lang="en-US" sz="3200" dirty="0" err="1"/>
              <a:t>Arocas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dirty="0"/>
              <a:t>Director of Orchestras, Michigan State University, MI</a:t>
            </a:r>
          </a:p>
          <a:p>
            <a:endParaRPr lang="en-US" sz="3200" dirty="0"/>
          </a:p>
          <a:p>
            <a:r>
              <a:rPr lang="en-US" sz="3200" dirty="0"/>
              <a:t>Professor Tian Hui Ng </a:t>
            </a:r>
          </a:p>
          <a:p>
            <a:pPr marL="0" indent="0">
              <a:buNone/>
            </a:pPr>
            <a:r>
              <a:rPr lang="en-US" sz="3200" dirty="0"/>
              <a:t>Director of Orchestral Studies, Mount Holyoke College, 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3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3A810-C494-AF46-9F0B-2DCE1C70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Collegiate Orchestral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6DF540-9C8E-4949-9071-599D05CA7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1699"/>
            <a:ext cx="10593815" cy="43330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200" b="1" dirty="0" smtClean="0"/>
              <a:t>Conservatory: </a:t>
            </a:r>
            <a:r>
              <a:rPr lang="en-US" sz="2200" dirty="0" smtClean="0"/>
              <a:t>can </a:t>
            </a:r>
            <a:r>
              <a:rPr lang="en-US" sz="2200" dirty="0"/>
              <a:t>be a stand-alone institution (Juilliard, Curtis, CIM, </a:t>
            </a:r>
            <a:r>
              <a:rPr lang="en-US" sz="2200" dirty="0" smtClean="0"/>
              <a:t>      	NEC</a:t>
            </a:r>
            <a:r>
              <a:rPr lang="en-US" sz="2200" dirty="0"/>
              <a:t>, </a:t>
            </a:r>
            <a:r>
              <a:rPr lang="en-US" sz="2200" dirty="0" smtClean="0"/>
              <a:t>Colburn, </a:t>
            </a:r>
            <a:r>
              <a:rPr lang="en-US" sz="2200" dirty="0"/>
              <a:t>etc.), or </a:t>
            </a:r>
            <a:r>
              <a:rPr lang="en-US" sz="2200" dirty="0" smtClean="0"/>
              <a:t>a </a:t>
            </a:r>
            <a:r>
              <a:rPr lang="en-US" sz="2200" dirty="0"/>
              <a:t>part of a university (CCM, UMKC, </a:t>
            </a:r>
            <a:r>
              <a:rPr lang="en-US" sz="2200" dirty="0" smtClean="0"/>
              <a:t>Peabody, 	etc</a:t>
            </a:r>
            <a:r>
              <a:rPr lang="en-US" sz="2200" dirty="0"/>
              <a:t>.) Focus tends to be on performance </a:t>
            </a:r>
            <a:r>
              <a:rPr lang="en-US" sz="2200" dirty="0" smtClean="0"/>
              <a:t>degrees and </a:t>
            </a:r>
            <a:r>
              <a:rPr lang="en-US" sz="2200" dirty="0"/>
              <a:t>instrumental </a:t>
            </a:r>
            <a:r>
              <a:rPr lang="en-US" sz="2200" dirty="0" smtClean="0"/>
              <a:t>	training</a:t>
            </a:r>
            <a:r>
              <a:rPr lang="en-US" sz="2200" dirty="0"/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200" b="1" dirty="0"/>
              <a:t>School of </a:t>
            </a:r>
            <a:r>
              <a:rPr lang="en-US" sz="2200" b="1" dirty="0" smtClean="0"/>
              <a:t>Music: </a:t>
            </a:r>
            <a:r>
              <a:rPr lang="en-US" sz="2200" dirty="0" smtClean="0"/>
              <a:t>a </a:t>
            </a:r>
            <a:r>
              <a:rPr lang="en-US" sz="2200" dirty="0"/>
              <a:t>specialized music school within a university. Typically </a:t>
            </a:r>
            <a:r>
              <a:rPr lang="en-US" sz="2200" dirty="0" smtClean="0"/>
              <a:t>	offers </a:t>
            </a:r>
            <a:r>
              <a:rPr lang="en-US" sz="2200" dirty="0"/>
              <a:t>a range of music degrees (BMus, BME, </a:t>
            </a:r>
            <a:r>
              <a:rPr lang="en-US" sz="2200" dirty="0" err="1"/>
              <a:t>MMusEd</a:t>
            </a:r>
            <a:r>
              <a:rPr lang="en-US" sz="2200" dirty="0"/>
              <a:t>, DMA, PhD etc.)</a:t>
            </a:r>
          </a:p>
          <a:p>
            <a:pPr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200" b="1" dirty="0"/>
              <a:t>Liberal Arts College: </a:t>
            </a:r>
            <a:r>
              <a:rPr lang="en-US" sz="2200" dirty="0"/>
              <a:t>a four year undergraduate institution typically offering </a:t>
            </a:r>
            <a:r>
              <a:rPr lang="en-US" sz="2200" dirty="0" smtClean="0"/>
              <a:t>	music </a:t>
            </a:r>
            <a:r>
              <a:rPr lang="en-US" sz="2200" dirty="0"/>
              <a:t>courses as part of a BA degree.</a:t>
            </a:r>
          </a:p>
          <a:p>
            <a:pPr>
              <a:lnSpc>
                <a:spcPct val="100000"/>
              </a:lnSpc>
              <a:spcAft>
                <a:spcPts val="600"/>
              </a:spcAft>
              <a:tabLst>
                <a:tab pos="91440" algn="l"/>
              </a:tabLst>
            </a:pPr>
            <a:r>
              <a:rPr lang="en-US" sz="2200" b="1" dirty="0" smtClean="0"/>
              <a:t>Department </a:t>
            </a:r>
            <a:r>
              <a:rPr lang="en-US" sz="2200" b="1" dirty="0"/>
              <a:t>of </a:t>
            </a:r>
            <a:r>
              <a:rPr lang="en-US" sz="2200" b="1" dirty="0" smtClean="0"/>
              <a:t>Music: </a:t>
            </a:r>
            <a:r>
              <a:rPr lang="en-US" sz="2200" dirty="0"/>
              <a:t>t</a:t>
            </a:r>
            <a:r>
              <a:rPr lang="en-US" sz="2200" dirty="0" smtClean="0"/>
              <a:t>ypically </a:t>
            </a:r>
            <a:r>
              <a:rPr lang="en-US" sz="2200" dirty="0"/>
              <a:t>offers music courses as part of a BA </a:t>
            </a:r>
            <a:r>
              <a:rPr lang="en-US" sz="2200" dirty="0" smtClean="0"/>
              <a:t>degree 	within a university.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0054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AA4E73-4526-E443-A907-C4569CA8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Tianhui Ng @ Mount Holyoke 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2C5B12-B599-8D44-995B-BED850A76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891481"/>
            <a:ext cx="9613861" cy="3044708"/>
          </a:xfrm>
        </p:spPr>
        <p:txBody>
          <a:bodyPr>
            <a:normAutofit/>
          </a:bodyPr>
          <a:lstStyle/>
          <a:p>
            <a:r>
              <a:rPr lang="en-US" dirty="0"/>
              <a:t>4 classes per year, orchestra counts as 2 classes</a:t>
            </a:r>
          </a:p>
          <a:p>
            <a:r>
              <a:rPr lang="en-US" dirty="0"/>
              <a:t>Other classes taught: Intro to Opera, Conducting, Basic Musicianship, Performance Practices in the Classical Period, Music Theory, Ear Training</a:t>
            </a:r>
          </a:p>
          <a:p>
            <a:r>
              <a:rPr lang="en-US" dirty="0"/>
              <a:t>Committees: Inter-Arts Council, Five College Digital Humanities, Fine Arts Center Asian Arts Programming, Academic Priorities Committee, College Planning Committee, </a:t>
            </a:r>
          </a:p>
        </p:txBody>
      </p:sp>
    </p:spTree>
    <p:extLst>
      <p:ext uri="{BB962C8B-B14F-4D97-AF65-F5344CB8AC3E}">
        <p14:creationId xmlns:p14="http://schemas.microsoft.com/office/powerpoint/2010/main" val="233769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3DFB27-35B4-A644-AD85-F01375C1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Tianhui Ng Professional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733C7A-F627-324A-9C32-10D83B319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Music Director: Pioneer Valley Symphony, Boston Opera Collaborative, MIFA Victory Players, White Snake Projects</a:t>
            </a:r>
          </a:p>
          <a:p>
            <a:endParaRPr lang="en-US"/>
          </a:p>
          <a:p>
            <a:r>
              <a:rPr lang="en-US"/>
              <a:t>Areas of Focus: DEI in Orchestral Programming, New Music, New Opera, Inter-Disciplinary Performance, Curation, Performance Practice</a:t>
            </a:r>
          </a:p>
        </p:txBody>
      </p:sp>
    </p:spTree>
    <p:extLst>
      <p:ext uri="{BB962C8B-B14F-4D97-AF65-F5344CB8AC3E}">
        <p14:creationId xmlns:p14="http://schemas.microsoft.com/office/powerpoint/2010/main" val="115522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DF1494-EA2A-7241-A4A1-EEAC2D4E7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Highlights of Work with MHSO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991F97-E628-3B45-A1A5-76B56EC2E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Invitation to a Die-In</a:t>
            </a:r>
            <a:endParaRPr lang="en-US"/>
          </a:p>
          <a:p>
            <a:r>
              <a:rPr lang="en-US">
                <a:hlinkClick r:id="rId3"/>
              </a:rPr>
              <a:t>NEVER AGAIN</a:t>
            </a:r>
            <a:endParaRPr lang="en-US"/>
          </a:p>
          <a:p>
            <a:r>
              <a:rPr lang="en-US">
                <a:hlinkClick r:id="rId4"/>
              </a:rPr>
              <a:t>Metamorphonics</a:t>
            </a:r>
            <a:endParaRPr lang="en-US"/>
          </a:p>
          <a:p>
            <a:r>
              <a:rPr lang="en-US">
                <a:hlinkClick r:id="rId5"/>
              </a:rPr>
              <a:t>Musical Trans-formations</a:t>
            </a:r>
            <a:endParaRPr lang="en-US"/>
          </a:p>
          <a:p>
            <a:r>
              <a:rPr lang="en-US">
                <a:hlinkClick r:id="rId6"/>
              </a:rPr>
              <a:t>Dark River Opera – the Fannie Lou Hamer Story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6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6B1698-D06B-374D-8542-86C5ECD5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Octavio </a:t>
            </a:r>
            <a:r>
              <a:rPr lang="en-US" dirty="0" err="1"/>
              <a:t>Más-Arocas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Michigan </a:t>
            </a:r>
            <a:r>
              <a:rPr lang="en-US" dirty="0"/>
              <a:t>State University College of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EB339E-4A82-974B-A458-823879986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19" y="2336873"/>
            <a:ext cx="10531471" cy="35993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Director of orchestras: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Conduct Symphony and Chamber Orchestras; </a:t>
            </a:r>
            <a:r>
              <a:rPr lang="en-US" dirty="0"/>
              <a:t>Supervise Campus Orchestra </a:t>
            </a:r>
            <a:br>
              <a:rPr lang="en-US" dirty="0"/>
            </a:br>
            <a:r>
              <a:rPr lang="en-US" dirty="0"/>
              <a:t>-Director of Graduate Orchestra Conducting Program</a:t>
            </a:r>
            <a:br>
              <a:rPr lang="en-US" dirty="0"/>
            </a:br>
            <a:r>
              <a:rPr lang="en-US" dirty="0"/>
              <a:t>-Guest for the Opera and New Music Ensemble</a:t>
            </a: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Current Professional Positions:</a:t>
            </a:r>
            <a:br>
              <a:rPr lang="en-US" dirty="0"/>
            </a:br>
            <a:r>
              <a:rPr lang="en-US" dirty="0"/>
              <a:t>-Music Director, Mansfield Symphony Orchestra, OH</a:t>
            </a:r>
            <a:br>
              <a:rPr lang="en-US" dirty="0"/>
            </a:br>
            <a:r>
              <a:rPr lang="en-US" dirty="0"/>
              <a:t>-Principal Conductor, Marquette Symphony Orchestra, MI</a:t>
            </a:r>
            <a:br>
              <a:rPr lang="en-US" dirty="0"/>
            </a:br>
            <a:r>
              <a:rPr lang="en-US" dirty="0"/>
              <a:t>-Conductor-in-Residence, Cabrillo Festival of Contemporary Music, CA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804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1BEADB-0A07-E248-8168-9F7845BD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Octavio </a:t>
            </a:r>
            <a:r>
              <a:rPr lang="en-US" dirty="0" err="1"/>
              <a:t>Más-Arocas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Michigan </a:t>
            </a:r>
            <a:r>
              <a:rPr lang="en-US" dirty="0"/>
              <a:t>State University College of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EDBB03-8E3B-254F-8521-163D81472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19746"/>
            <a:ext cx="9613861" cy="428105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Past Positions:</a:t>
            </a:r>
            <a:br>
              <a:rPr lang="en-US" dirty="0"/>
            </a:br>
            <a:r>
              <a:rPr lang="en-US" dirty="0"/>
              <a:t>-Principal Conductor, Green Bay Symphony Orchestra, WI</a:t>
            </a:r>
            <a:br>
              <a:rPr lang="en-US" dirty="0"/>
            </a:br>
            <a:r>
              <a:rPr lang="en-US" dirty="0"/>
              <a:t>-Director of Orchestras, Ithaca College, NY</a:t>
            </a:r>
            <a:br>
              <a:rPr lang="en-US" dirty="0"/>
            </a:br>
            <a:r>
              <a:rPr lang="en-US" dirty="0"/>
              <a:t>-Director of Orchestras, Baldwin Wallace University, OH</a:t>
            </a:r>
            <a:br>
              <a:rPr lang="en-US" dirty="0"/>
            </a:br>
            <a:r>
              <a:rPr lang="en-US" dirty="0"/>
              <a:t>-Director of Orchestras, Lawrence University, WI</a:t>
            </a:r>
            <a:br>
              <a:rPr lang="en-US" dirty="0"/>
            </a:br>
            <a:r>
              <a:rPr lang="en-US" dirty="0"/>
              <a:t>-Director of Orchestras, Interlochen Arts Academy, MI</a:t>
            </a:r>
            <a:br>
              <a:rPr lang="en-US" dirty="0"/>
            </a:br>
            <a:r>
              <a:rPr lang="en-US" dirty="0"/>
              <a:t>-Resident Conductor and Visitor Professor of Conducting, </a:t>
            </a:r>
            <a:r>
              <a:rPr lang="en-US" dirty="0" err="1"/>
              <a:t>Unicamp</a:t>
            </a:r>
            <a:r>
              <a:rPr lang="en-US" dirty="0"/>
              <a:t> Symphony Orchestra in Campinas, and Campinas University, Brazil </a:t>
            </a:r>
            <a:br>
              <a:rPr lang="en-US" dirty="0"/>
            </a:br>
            <a:r>
              <a:rPr lang="en-US" dirty="0"/>
              <a:t>-Resident Conductor, Sewanee Summer Music Festival, TN </a:t>
            </a:r>
            <a:br>
              <a:rPr lang="en-US" dirty="0"/>
            </a:br>
            <a:r>
              <a:rPr lang="en-US" dirty="0"/>
              <a:t>-Assistant Conductor, National Repertory Orchestra, </a:t>
            </a:r>
            <a:r>
              <a:rPr lang="en-US" dirty="0" smtClean="0"/>
              <a:t>CO</a:t>
            </a:r>
          </a:p>
          <a:p>
            <a:pPr>
              <a:lnSpc>
                <a:spcPct val="100000"/>
              </a:lnSpc>
            </a:pPr>
            <a:r>
              <a:rPr lang="en-US" dirty="0"/>
              <a:t>Areas of Focus: New Music, Music Diversity, Mentoring Conductors, Working with young musicians, Composition, </a:t>
            </a:r>
            <a:r>
              <a:rPr lang="en-US" dirty="0" smtClean="0"/>
              <a:t>Orchestra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74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/>
              <a:t>Any advice for young conductors </a:t>
            </a:r>
            <a:r>
              <a:rPr lang="en-US" sz="2000" dirty="0" smtClean="0"/>
              <a:t>not </a:t>
            </a:r>
            <a:r>
              <a:rPr lang="en-US" sz="2000" dirty="0"/>
              <a:t>yet in a masters program? </a:t>
            </a:r>
            <a:r>
              <a:rPr lang="en-US" sz="2000" dirty="0" smtClean="0"/>
              <a:t>What are the qualifications that you look for when you admit graduate students?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 smtClean="0"/>
              <a:t>How do you program for ensembles of various levels? How might COVID-19 affect your future programming?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 smtClean="0"/>
              <a:t>What are some of your recruitment strategies? 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398252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2715</TotalTime>
  <Words>280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Berlin</vt:lpstr>
      <vt:lpstr>Collegiate Orchestral Conducting: Session 2</vt:lpstr>
      <vt:lpstr>With Guests….</vt:lpstr>
      <vt:lpstr>Types of Collegiate Orchestral Environments</vt:lpstr>
      <vt:lpstr>Tianhui Ng @ Mount Holyoke College</vt:lpstr>
      <vt:lpstr>Tianhui Ng Professional Activity</vt:lpstr>
      <vt:lpstr>Highlights of Work with MHSO</vt:lpstr>
      <vt:lpstr>Octavio Más-Arocas,  Michigan State University College of Music</vt:lpstr>
      <vt:lpstr>Octavio Más-Arocas,  Michigan State University College of Music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Orchestral Conducting: Session 1</dc:title>
  <dc:creator>Carolyn Watson</dc:creator>
  <cp:lastModifiedBy>Ting, Chaowen</cp:lastModifiedBy>
  <cp:revision>52</cp:revision>
  <dcterms:created xsi:type="dcterms:W3CDTF">2020-06-06T18:10:04Z</dcterms:created>
  <dcterms:modified xsi:type="dcterms:W3CDTF">2020-06-15T03:27:17Z</dcterms:modified>
</cp:coreProperties>
</file>