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9" r:id="rId4"/>
    <p:sldId id="275" r:id="rId5"/>
    <p:sldId id="276" r:id="rId6"/>
    <p:sldId id="278" r:id="rId7"/>
    <p:sldId id="281" r:id="rId8"/>
    <p:sldId id="282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97"/>
    <p:restoredTop sz="94690"/>
  </p:normalViewPr>
  <p:slideViewPr>
    <p:cSldViewPr snapToGrid="0" snapToObjects="1">
      <p:cViewPr varScale="1">
        <p:scale>
          <a:sx n="116" d="100"/>
          <a:sy n="116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wp.gatech.edu/maestroasprofessor/2020/06/21/all-about-application-materials/?fbclid=IwAR3evXFhQBcVlZUeAsYUkcUgsVjODtvJ7NVBC8y19yhSVnt_eM-zKKCwPv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22992E-5349-3149-B5B9-568DD98D1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6396"/>
            <a:ext cx="8948024" cy="1373070"/>
          </a:xfrm>
        </p:spPr>
        <p:txBody>
          <a:bodyPr/>
          <a:lstStyle/>
          <a:p>
            <a:r>
              <a:rPr lang="en-US" sz="3500" dirty="0"/>
              <a:t>Collegiate Orchestral Conducting: Session 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Application Materials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FD2EC7A-FF4E-774F-8159-61E31CA32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549" y="4521361"/>
            <a:ext cx="10547121" cy="2041485"/>
          </a:xfrm>
        </p:spPr>
        <p:txBody>
          <a:bodyPr>
            <a:normAutofit/>
          </a:bodyPr>
          <a:lstStyle/>
          <a:p>
            <a:r>
              <a:rPr lang="en-US" dirty="0"/>
              <a:t>Dr. </a:t>
            </a:r>
            <a:r>
              <a:rPr lang="en-US" dirty="0" err="1"/>
              <a:t>Chaowen</a:t>
            </a:r>
            <a:r>
              <a:rPr lang="en-US" dirty="0"/>
              <a:t> Ting</a:t>
            </a:r>
          </a:p>
          <a:p>
            <a:r>
              <a:rPr lang="en-US" dirty="0"/>
              <a:t>Director of Orchestral Studies, Georgia Institute of Technology</a:t>
            </a:r>
          </a:p>
          <a:p>
            <a:endParaRPr lang="en-US" dirty="0"/>
          </a:p>
          <a:p>
            <a:r>
              <a:rPr lang="en-US" dirty="0"/>
              <a:t>Dr. Carolyn Watson</a:t>
            </a:r>
          </a:p>
          <a:p>
            <a:r>
              <a:rPr lang="en-US" dirty="0"/>
              <a:t>Director of Orchestral Studies, University of Kansas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5C90C7E-512D-6443-BA63-00078A830343}"/>
              </a:ext>
            </a:extLst>
          </p:cNvPr>
          <p:cNvSpPr txBox="1"/>
          <p:nvPr/>
        </p:nvSpPr>
        <p:spPr>
          <a:xfrm>
            <a:off x="5671457" y="169817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1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BB6F7B-2D06-7D42-A11B-55F3394B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Application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F63D29-1084-6846-A0C4-1F8B2EB83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596443"/>
            <a:ext cx="11139972" cy="333974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Cover Letter 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</a:rPr>
              <a:t>(letter of application, letter of interest)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CV 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</a:rPr>
              <a:t>(Curriculum Vita)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Conducting </a:t>
            </a:r>
            <a:r>
              <a:rPr lang="en-US" sz="3200" dirty="0"/>
              <a:t>videos</a:t>
            </a:r>
            <a:endParaRPr lang="en-US" sz="3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dirty="0" smtClean="0"/>
              <a:t>Letters </a:t>
            </a:r>
            <a:r>
              <a:rPr lang="en-US" sz="3200" dirty="0"/>
              <a:t>of Recommendation and/or List of References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Various Statements </a:t>
            </a:r>
            <a:r>
              <a:rPr lang="en-US" sz="3200" dirty="0" smtClean="0">
                <a:solidFill>
                  <a:schemeClr val="tx1">
                    <a:lumMod val="75000"/>
                  </a:schemeClr>
                </a:solidFill>
              </a:rPr>
              <a:t>(Teaching Philosophy, Diversity 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</a:rPr>
              <a:t>Statement, Statement of </a:t>
            </a:r>
            <a:r>
              <a:rPr lang="en-US" sz="3200" dirty="0" smtClean="0">
                <a:solidFill>
                  <a:schemeClr val="tx1">
                    <a:lumMod val="75000"/>
                  </a:schemeClr>
                </a:solidFill>
              </a:rPr>
              <a:t>Research/Teaching Interests)</a:t>
            </a:r>
            <a:endParaRPr lang="en-US" sz="32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dirty="0"/>
              <a:t>Sample/Draft Concert Programs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Academic Transcripts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3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6B1698-D06B-374D-8542-86C5ECD5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EB339E-4A82-974B-A458-823879986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19" y="2336873"/>
            <a:ext cx="10890792" cy="389917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Content:</a:t>
            </a:r>
          </a:p>
          <a:p>
            <a:pPr lvl="1"/>
            <a:r>
              <a:rPr lang="en-US" dirty="0"/>
              <a:t>Do NOT repeat yourself – the committee will read your CV, too!</a:t>
            </a:r>
          </a:p>
          <a:p>
            <a:pPr lvl="1"/>
            <a:r>
              <a:rPr lang="en-US" dirty="0"/>
              <a:t>Research each institution to which you are applying, and respond to the Job Description.</a:t>
            </a:r>
          </a:p>
          <a:p>
            <a:pPr lvl="1"/>
            <a:r>
              <a:rPr lang="en-US" dirty="0"/>
              <a:t>Think about ways in which you could make a contribution to the department and/or institution as a whole. </a:t>
            </a:r>
          </a:p>
          <a:p>
            <a:pPr lvl="1"/>
            <a:r>
              <a:rPr lang="en-US" dirty="0"/>
              <a:t>Demonstrate your genuine interest and that you are a good fit!</a:t>
            </a:r>
          </a:p>
          <a:p>
            <a:pPr lvl="1"/>
            <a:r>
              <a:rPr lang="en-US" dirty="0"/>
              <a:t>Why do </a:t>
            </a:r>
            <a:r>
              <a:rPr lang="en-US" i="1" dirty="0"/>
              <a:t>you</a:t>
            </a:r>
            <a:r>
              <a:rPr lang="en-US" dirty="0"/>
              <a:t> want </a:t>
            </a:r>
            <a:r>
              <a:rPr lang="en-US" i="1" dirty="0"/>
              <a:t>this</a:t>
            </a:r>
            <a:r>
              <a:rPr lang="en-US" dirty="0"/>
              <a:t> particular position? What makes </a:t>
            </a:r>
            <a:r>
              <a:rPr lang="en-US" i="1" dirty="0"/>
              <a:t>you</a:t>
            </a:r>
            <a:r>
              <a:rPr lang="en-US" dirty="0"/>
              <a:t> suitable, why is </a:t>
            </a:r>
            <a:r>
              <a:rPr lang="en-US" i="1" dirty="0"/>
              <a:t>your</a:t>
            </a:r>
            <a:r>
              <a:rPr lang="en-US" dirty="0"/>
              <a:t> experience relevant?</a:t>
            </a:r>
          </a:p>
          <a:p>
            <a:pPr lvl="1"/>
            <a:r>
              <a:rPr lang="en-US" dirty="0"/>
              <a:t>Your cover letter is a writing sample. Write concisely and effectively.</a:t>
            </a:r>
          </a:p>
          <a:p>
            <a:pPr lvl="1"/>
            <a:endParaRPr lang="en-US" dirty="0"/>
          </a:p>
          <a:p>
            <a:r>
              <a:rPr lang="en-US" dirty="0"/>
              <a:t>Format: </a:t>
            </a:r>
          </a:p>
          <a:p>
            <a:pPr lvl="1"/>
            <a:r>
              <a:rPr lang="en-US" dirty="0"/>
              <a:t>Following the same formatting recommendations as the CV.	</a:t>
            </a:r>
          </a:p>
          <a:p>
            <a:pPr lvl="1"/>
            <a:r>
              <a:rPr lang="en-US" dirty="0"/>
              <a:t>Address the letter to the person named in the job description, or with “Dear Members of the Search Committee.”</a:t>
            </a:r>
          </a:p>
          <a:p>
            <a:pPr lvl="1"/>
            <a:r>
              <a:rPr lang="en-US" dirty="0"/>
              <a:t>Proofread and spell check!</a:t>
            </a:r>
          </a:p>
          <a:p>
            <a:pPr lvl="1"/>
            <a:r>
              <a:rPr lang="en-US" dirty="0"/>
              <a:t>Single-space text (with a line of space between paragraphs or indent the beginning of paragraphs) </a:t>
            </a:r>
          </a:p>
        </p:txBody>
      </p:sp>
    </p:spTree>
    <p:extLst>
      <p:ext uri="{BB962C8B-B14F-4D97-AF65-F5344CB8AC3E}">
        <p14:creationId xmlns:p14="http://schemas.microsoft.com/office/powerpoint/2010/main" val="285680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3DFB27-35B4-A644-AD85-F01375C1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 vs </a:t>
            </a:r>
            <a:r>
              <a:rPr lang="en-US" dirty="0" err="1"/>
              <a:t>Résume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CV </a:t>
            </a:r>
            <a:r>
              <a:rPr lang="en-US" sz="3400" dirty="0">
                <a:solidFill>
                  <a:schemeClr val="tx1">
                    <a:lumMod val="75000"/>
                  </a:schemeClr>
                </a:solidFill>
              </a:rPr>
              <a:t>(Curriculum Vita)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80322" y="3328086"/>
            <a:ext cx="4698355" cy="2608101"/>
          </a:xfrm>
        </p:spPr>
        <p:txBody>
          <a:bodyPr/>
          <a:lstStyle/>
          <a:p>
            <a:r>
              <a:rPr lang="en-US" dirty="0"/>
              <a:t>Curriculum Vita = the course of one’s life or work.</a:t>
            </a:r>
          </a:p>
          <a:p>
            <a:r>
              <a:rPr lang="en-US" dirty="0"/>
              <a:t>Several </a:t>
            </a:r>
            <a:r>
              <a:rPr lang="en-US" dirty="0" smtClean="0"/>
              <a:t>pages (typically 3-8)</a:t>
            </a:r>
            <a:endParaRPr lang="en-US" dirty="0"/>
          </a:p>
          <a:p>
            <a:r>
              <a:rPr lang="en-US" dirty="0"/>
              <a:t>Educational background first</a:t>
            </a:r>
          </a:p>
          <a:p>
            <a:r>
              <a:rPr lang="en-US" dirty="0"/>
              <a:t>Detailed, with more categories of information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240292" y="2336873"/>
            <a:ext cx="4474028" cy="692076"/>
          </a:xfrm>
        </p:spPr>
        <p:txBody>
          <a:bodyPr>
            <a:normAutofit/>
          </a:bodyPr>
          <a:lstStyle/>
          <a:p>
            <a:r>
              <a:rPr lang="en-US" sz="3400" dirty="0" err="1"/>
              <a:t>Résume</a:t>
            </a:r>
            <a:endParaRPr lang="en-US" sz="3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071919" y="3328086"/>
            <a:ext cx="4700059" cy="2608101"/>
          </a:xfrm>
        </p:spPr>
        <p:txBody>
          <a:bodyPr/>
          <a:lstStyle/>
          <a:p>
            <a:r>
              <a:rPr lang="en-US" dirty="0"/>
              <a:t>1 page only!</a:t>
            </a:r>
          </a:p>
          <a:p>
            <a:r>
              <a:rPr lang="en-US" dirty="0"/>
              <a:t>The categories and their orders are determined by the job type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221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DF1494-EA2A-7241-A4A1-EEAC2D4E7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991F97-E628-3B45-A1A5-76B56EC2E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CLARITY, ORGANIZATION, CONSISTENCY!</a:t>
            </a:r>
          </a:p>
          <a:p>
            <a:r>
              <a:rPr lang="en-US" dirty="0"/>
              <a:t>Create a </a:t>
            </a:r>
            <a:r>
              <a:rPr lang="en-US" dirty="0" smtClean="0"/>
              <a:t>Letterhead: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Always put your name, email, and phone number at the top of the 1st page in larger font</a:t>
            </a:r>
          </a:p>
          <a:p>
            <a:r>
              <a:rPr lang="en-US" dirty="0"/>
              <a:t>Margins: At least 0.5”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(top, left, bottom and right)</a:t>
            </a:r>
          </a:p>
          <a:p>
            <a:r>
              <a:rPr lang="en-US" dirty="0"/>
              <a:t>Font Size: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10pt –12pt in legible fonts </a:t>
            </a:r>
          </a:p>
          <a:p>
            <a:r>
              <a:rPr lang="en-US" dirty="0"/>
              <a:t>Aligning: Ensure that sections align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(i.e. all Categories will be in the same space).</a:t>
            </a:r>
          </a:p>
          <a:p>
            <a:r>
              <a:rPr lang="en-US" dirty="0"/>
              <a:t>Incorporate words and concepts from the application</a:t>
            </a:r>
          </a:p>
          <a:p>
            <a:r>
              <a:rPr lang="en-US" dirty="0"/>
              <a:t>Constantly save the file so nothing is lost!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67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3A810-C494-AF46-9F0B-2DCE1C70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023256"/>
            <a:ext cx="9613861" cy="810909"/>
          </a:xfrm>
        </p:spPr>
        <p:txBody>
          <a:bodyPr>
            <a:normAutofit fontScale="90000"/>
          </a:bodyPr>
          <a:lstStyle/>
          <a:p>
            <a:r>
              <a:rPr lang="en-US" dirty="0"/>
              <a:t>Statement of Teaching Philosophy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6DF540-9C8E-4949-9071-599D05CA7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1699"/>
            <a:ext cx="10593815" cy="43330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sz="2600" dirty="0"/>
              <a:t>What must your students learn—and how, exactly, do you teach it?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sz="2200" dirty="0"/>
              <a:t>In your statement, include: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/>
              <a:t>Your conception of teaching and learning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/>
              <a:t>Your teaching goals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/>
              <a:t>A description of how you teach (teaching methods, how you reach the goal)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/>
              <a:t>A justification for why you teach that way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sz="2200" dirty="0"/>
              <a:t>For orchestral directors, consider the questions: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/>
              <a:t>Orchestra: how to you program, rehearse, and assess students?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/>
              <a:t>Conducting and other academic courses: how do you </a:t>
            </a:r>
            <a:r>
              <a:rPr lang="en-US" dirty="0" smtClean="0"/>
              <a:t>teach, </a:t>
            </a:r>
            <a:r>
              <a:rPr lang="en-US" dirty="0"/>
              <a:t>what’s your priorities in student </a:t>
            </a:r>
            <a:r>
              <a:rPr lang="en-US" dirty="0" smtClean="0"/>
              <a:t>learning, how to you handle studio and classroom teaching?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" algn="l"/>
              </a:tabLst>
            </a:pPr>
            <a:r>
              <a:rPr lang="en-US" dirty="0" smtClean="0"/>
              <a:t>Show your PASSION for teaching music!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544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AA4E73-4526-E443-A907-C4569CA8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2C5B12-B599-8D44-995B-BED850A76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98356"/>
            <a:ext cx="9613861" cy="422601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Main Focus: explain your experience and commitment to diversity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Do your homework! You should research: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Does the university have a diversity statement? a diversity and inclusion office? If so, what is its mission statement?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Is the university or the Music department involved with any diversity initiatives? If so, what are they?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your statement, answer some of the questions: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What </a:t>
            </a:r>
            <a:r>
              <a:rPr lang="en-US" dirty="0"/>
              <a:t>does diversity, equity, or inclusion mean to you</a:t>
            </a:r>
            <a:r>
              <a:rPr lang="en-US" dirty="0" smtClean="0"/>
              <a:t>? </a:t>
            </a:r>
            <a:endParaRPr lang="en-US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Why is diversity important to </a:t>
            </a:r>
            <a:r>
              <a:rPr lang="en-US" dirty="0" smtClean="0"/>
              <a:t>your own learning or </a:t>
            </a:r>
            <a:r>
              <a:rPr lang="en-US" dirty="0"/>
              <a:t>the classes you teach?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How do you work to ensure your classes are inclusive and welcoming to all students?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Do you work </a:t>
            </a:r>
            <a:r>
              <a:rPr lang="en-US" dirty="0"/>
              <a:t>with diverse or underrepresented populations? If so, what?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(think about DIVERSE CONCERT PROGRAMS, OUTREACH PROJECTS)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If you have had little interaction with students from diverse backgrounds, how have you learned about diverse student populations? </a:t>
            </a:r>
          </a:p>
        </p:txBody>
      </p:sp>
    </p:spTree>
    <p:extLst>
      <p:ext uri="{BB962C8B-B14F-4D97-AF65-F5344CB8AC3E}">
        <p14:creationId xmlns:p14="http://schemas.microsoft.com/office/powerpoint/2010/main" val="3221338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1B5AF-D514-9746-BB7A-D8D5E517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9F1BE4-060F-A346-B0A3-E18B8BAB7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488557"/>
            <a:ext cx="9613861" cy="3935392"/>
          </a:xfrm>
        </p:spPr>
        <p:txBody>
          <a:bodyPr/>
          <a:lstStyle/>
          <a:p>
            <a:r>
              <a:rPr lang="en-US" dirty="0"/>
              <a:t>Choose wisely! </a:t>
            </a:r>
          </a:p>
          <a:p>
            <a:r>
              <a:rPr lang="en-US" dirty="0"/>
              <a:t>Select people who can speak in depth about your work</a:t>
            </a:r>
          </a:p>
          <a:p>
            <a:r>
              <a:rPr lang="en-US" dirty="0"/>
              <a:t>A range of people who hold a diversity of roles can be helpful</a:t>
            </a:r>
          </a:p>
          <a:p>
            <a:r>
              <a:rPr lang="en-US" dirty="0"/>
              <a:t>If a current student/recent graduate, try to avoid a Reference List including multiple professors from your institution. </a:t>
            </a:r>
          </a:p>
          <a:p>
            <a:r>
              <a:rPr lang="en-US" dirty="0"/>
              <a:t>Make sure these people know you are applying for positions, and which positions these are so they are not surprised by a call from a search committee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53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181" y="3262183"/>
            <a:ext cx="9613861" cy="209735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dirty="0" smtClean="0"/>
              <a:t>More resources can be found on our website: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000" dirty="0" smtClean="0">
                <a:hlinkClick r:id="rId2"/>
              </a:rPr>
              <a:t>Maestro as Professor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9398252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3777</TotalTime>
  <Words>655</Words>
  <Application>Microsoft Office PowerPoint</Application>
  <PresentationFormat>Widescreen</PresentationFormat>
  <Paragraphs>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Berlin</vt:lpstr>
      <vt:lpstr>Collegiate Orchestral Conducting: Session 3 Application Materials</vt:lpstr>
      <vt:lpstr>Typical Application Materials</vt:lpstr>
      <vt:lpstr>Cover Letter</vt:lpstr>
      <vt:lpstr>CV vs Résume</vt:lpstr>
      <vt:lpstr>CV</vt:lpstr>
      <vt:lpstr>Statement of Teaching Philosophy </vt:lpstr>
      <vt:lpstr>Diversity Statement</vt:lpstr>
      <vt:lpstr>References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Orchestral Conducting: Session 1</dc:title>
  <dc:creator>Carolyn Watson</dc:creator>
  <cp:lastModifiedBy>Ting, Chaowen</cp:lastModifiedBy>
  <cp:revision>77</cp:revision>
  <dcterms:created xsi:type="dcterms:W3CDTF">2020-06-06T18:10:04Z</dcterms:created>
  <dcterms:modified xsi:type="dcterms:W3CDTF">2020-06-21T21:32:42Z</dcterms:modified>
</cp:coreProperties>
</file>