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77" r:id="rId3"/>
    <p:sldId id="280" r:id="rId4"/>
    <p:sldId id="282" r:id="rId5"/>
    <p:sldId id="290" r:id="rId6"/>
    <p:sldId id="286" r:id="rId7"/>
    <p:sldId id="281" r:id="rId8"/>
    <p:sldId id="287" r:id="rId9"/>
    <p:sldId id="279" r:id="rId10"/>
    <p:sldId id="288" r:id="rId11"/>
    <p:sldId id="278" r:id="rId12"/>
    <p:sldId id="289" r:id="rId13"/>
    <p:sldId id="285" r:id="rId14"/>
    <p:sldId id="275" r:id="rId15"/>
    <p:sldId id="262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10"/>
    <p:restoredTop sz="94632"/>
  </p:normalViewPr>
  <p:slideViewPr>
    <p:cSldViewPr snapToGrid="0" snapToObjects="1">
      <p:cViewPr varScale="1">
        <p:scale>
          <a:sx n="48" d="100"/>
          <a:sy n="48" d="100"/>
        </p:scale>
        <p:origin x="6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jobs.chronicle.com/searchjobs/?Keywords=orchestra&amp;radialtown=&amp;LocationId=&amp;RadialLocation=20" TargetMode="External"/><Relationship Id="rId2" Type="http://schemas.openxmlformats.org/officeDocument/2006/relationships/hyperlink" Target="https://www.music.org/index.php?option=com_content&amp;view=article&amp;id=1462&amp;Itemid=124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obs.americanorchestras.org/jobs" TargetMode="External"/><Relationship Id="rId5" Type="http://schemas.openxmlformats.org/officeDocument/2006/relationships/hyperlink" Target="https://www.conductorsguild.org/conducting-opportunities" TargetMode="External"/><Relationship Id="rId4" Type="http://schemas.openxmlformats.org/officeDocument/2006/relationships/hyperlink" Target="https://conductingmasterclass.wordpress.com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22992E-5349-3149-B5B9-568DD98D1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618" y="2733709"/>
            <a:ext cx="8824456" cy="1373070"/>
          </a:xfrm>
        </p:spPr>
        <p:txBody>
          <a:bodyPr/>
          <a:lstStyle/>
          <a:p>
            <a:r>
              <a:rPr lang="en-US" sz="3400" dirty="0"/>
              <a:t>Collegiate Orchestral Conducting Session 4: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Interim Positions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FD2EC7A-FF4E-774F-8159-61E31CA32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549" y="4521361"/>
            <a:ext cx="10547121" cy="2041485"/>
          </a:xfrm>
        </p:spPr>
        <p:txBody>
          <a:bodyPr>
            <a:normAutofit/>
          </a:bodyPr>
          <a:lstStyle/>
          <a:p>
            <a:r>
              <a:rPr lang="en-US" dirty="0"/>
              <a:t>Dr. </a:t>
            </a:r>
            <a:r>
              <a:rPr lang="en-US" dirty="0" err="1"/>
              <a:t>Chaowen</a:t>
            </a:r>
            <a:r>
              <a:rPr lang="en-US" dirty="0"/>
              <a:t> Ting</a:t>
            </a:r>
          </a:p>
          <a:p>
            <a:r>
              <a:rPr lang="en-US" dirty="0"/>
              <a:t>Director of Orchestral Studies, Georgia Institute of Technology</a:t>
            </a:r>
          </a:p>
          <a:p>
            <a:endParaRPr lang="en-US" dirty="0"/>
          </a:p>
          <a:p>
            <a:r>
              <a:rPr lang="en-US" dirty="0"/>
              <a:t>Dr. Carolyn Watson</a:t>
            </a:r>
          </a:p>
          <a:p>
            <a:r>
              <a:rPr lang="en-US" dirty="0"/>
              <a:t>Director of Orchestral Studies, University of Kansas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5C90C7E-512D-6443-BA63-00078A830343}"/>
              </a:ext>
            </a:extLst>
          </p:cNvPr>
          <p:cNvSpPr txBox="1"/>
          <p:nvPr/>
        </p:nvSpPr>
        <p:spPr>
          <a:xfrm>
            <a:off x="5671457" y="169817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5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BB6F7B-2D06-7D42-A11B-55F3394B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Guests….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F63D29-1084-6846-A0C4-1F8B2EB83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139972" cy="3599316"/>
          </a:xfrm>
        </p:spPr>
        <p:txBody>
          <a:bodyPr>
            <a:normAutofit/>
          </a:bodyPr>
          <a:lstStyle/>
          <a:p>
            <a:r>
              <a:rPr lang="en-US" sz="3200" dirty="0"/>
              <a:t>Prof. Silas Huff</a:t>
            </a:r>
          </a:p>
          <a:p>
            <a:pPr marL="0" indent="0">
              <a:buNone/>
            </a:pPr>
            <a:r>
              <a:rPr lang="en-US" sz="3000" dirty="0"/>
              <a:t>Director of Orchestras, Washburn University (KS)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Dr. Tiffany Chang</a:t>
            </a:r>
          </a:p>
          <a:p>
            <a:pPr marL="0" indent="0">
              <a:buNone/>
            </a:pPr>
            <a:r>
              <a:rPr lang="en-US" sz="3000" dirty="0"/>
              <a:t>Visiting Assistant Professor of Conducting, Oberlin Conservatory</a:t>
            </a:r>
          </a:p>
          <a:p>
            <a:pPr marL="0" indent="0">
              <a:buNone/>
            </a:pPr>
            <a:r>
              <a:rPr lang="en-US" sz="3000" dirty="0"/>
              <a:t>Assistant Professor, </a:t>
            </a:r>
            <a:r>
              <a:rPr lang="en-US" sz="3000" dirty="0" err="1"/>
              <a:t>Berklee</a:t>
            </a:r>
            <a:r>
              <a:rPr lang="en-US" sz="3000" dirty="0"/>
              <a:t> College of Music</a:t>
            </a:r>
          </a:p>
        </p:txBody>
      </p:sp>
    </p:spTree>
    <p:extLst>
      <p:ext uri="{BB962C8B-B14F-4D97-AF65-F5344CB8AC3E}">
        <p14:creationId xmlns:p14="http://schemas.microsoft.com/office/powerpoint/2010/main" val="383620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0448BD-327A-8C4E-819F-E20E3196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is an interim </a:t>
            </a:r>
            <a:r>
              <a:rPr lang="en-US" dirty="0"/>
              <a:t>orchestra</a:t>
            </a:r>
            <a:r>
              <a:rPr lang="en-US" sz="3200" dirty="0"/>
              <a:t> director?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B6C17F-D883-1D4D-A23C-09ED8D2F1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68911"/>
            <a:ext cx="9747194" cy="4258783"/>
          </a:xfrm>
        </p:spPr>
        <p:txBody>
          <a:bodyPr>
            <a:normAutofit/>
          </a:bodyPr>
          <a:lstStyle/>
          <a:p>
            <a:r>
              <a:rPr lang="en-US" sz="3000" dirty="0"/>
              <a:t>A person hired to fill the gap between an outgoing director and the hire of a permanent director </a:t>
            </a:r>
          </a:p>
          <a:p>
            <a:endParaRPr lang="en-US" sz="3000" dirty="0"/>
          </a:p>
          <a:p>
            <a:r>
              <a:rPr lang="en-US" sz="3000" dirty="0"/>
              <a:t>Usually hired for a specific period of time (an academic year or a season, for example)</a:t>
            </a:r>
          </a:p>
          <a:p>
            <a:endParaRPr lang="en-US" sz="3000" dirty="0"/>
          </a:p>
          <a:p>
            <a:r>
              <a:rPr lang="en-US" sz="3000" dirty="0"/>
              <a:t>May be hired for longer periods, renewed annually, or for undetermined lengths of time (“open-ended”) </a:t>
            </a:r>
          </a:p>
        </p:txBody>
      </p:sp>
    </p:spTree>
    <p:extLst>
      <p:ext uri="{BB962C8B-B14F-4D97-AF65-F5344CB8AC3E}">
        <p14:creationId xmlns:p14="http://schemas.microsoft.com/office/powerpoint/2010/main" val="4623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0448BD-327A-8C4E-819F-E20E3196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REVIEW: Job Titles and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B6C17F-D883-1D4D-A23C-09ED8D2F1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97511"/>
            <a:ext cx="3648398" cy="4258783"/>
          </a:xfrm>
        </p:spPr>
        <p:txBody>
          <a:bodyPr>
            <a:normAutofit/>
          </a:bodyPr>
          <a:lstStyle/>
          <a:p>
            <a:r>
              <a:rPr lang="en-US" dirty="0"/>
              <a:t>Conductor</a:t>
            </a:r>
          </a:p>
          <a:p>
            <a:r>
              <a:rPr lang="en-US" dirty="0"/>
              <a:t>Artist-in-Residence</a:t>
            </a:r>
          </a:p>
          <a:p>
            <a:r>
              <a:rPr lang="en-US" dirty="0"/>
              <a:t>Instructor</a:t>
            </a:r>
          </a:p>
          <a:p>
            <a:r>
              <a:rPr lang="en-US" dirty="0"/>
              <a:t>Lecturer</a:t>
            </a:r>
          </a:p>
          <a:p>
            <a:r>
              <a:rPr lang="en-US" dirty="0"/>
              <a:t>Professor of Practice</a:t>
            </a:r>
          </a:p>
          <a:p>
            <a:pPr marL="0" indent="0">
              <a:buNone/>
            </a:pPr>
            <a:r>
              <a:rPr lang="en-US" dirty="0"/>
              <a:t>___________________</a:t>
            </a:r>
          </a:p>
          <a:p>
            <a:r>
              <a:rPr lang="en-US" dirty="0"/>
              <a:t>Assistant Professor</a:t>
            </a:r>
          </a:p>
          <a:p>
            <a:r>
              <a:rPr lang="en-US" dirty="0"/>
              <a:t>Associate Professor</a:t>
            </a:r>
          </a:p>
          <a:p>
            <a:r>
              <a:rPr lang="en-US" dirty="0"/>
              <a:t>(Full) Professor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="" xmlns:a16="http://schemas.microsoft.com/office/drawing/2014/main" id="{1B845C88-C489-4A52-9C6E-0492D73BFE72}"/>
              </a:ext>
            </a:extLst>
          </p:cNvPr>
          <p:cNvSpPr/>
          <p:nvPr/>
        </p:nvSpPr>
        <p:spPr>
          <a:xfrm>
            <a:off x="4110605" y="5008228"/>
            <a:ext cx="612396" cy="134223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="" xmlns:a16="http://schemas.microsoft.com/office/drawing/2014/main" id="{F7DC3447-CAE4-44E8-B301-29D2CCA788D0}"/>
              </a:ext>
            </a:extLst>
          </p:cNvPr>
          <p:cNvSpPr/>
          <p:nvPr/>
        </p:nvSpPr>
        <p:spPr>
          <a:xfrm>
            <a:off x="4110605" y="2518096"/>
            <a:ext cx="612396" cy="218430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63FFB2-B3B4-419F-86CF-0C47E03CDE9C}"/>
              </a:ext>
            </a:extLst>
          </p:cNvPr>
          <p:cNvSpPr txBox="1"/>
          <p:nvPr/>
        </p:nvSpPr>
        <p:spPr>
          <a:xfrm>
            <a:off x="5175411" y="3010083"/>
            <a:ext cx="33934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Non-Tenure Track Roles</a:t>
            </a:r>
          </a:p>
          <a:p>
            <a:r>
              <a:rPr lang="en-US" sz="2400" dirty="0"/>
              <a:t>(most interim </a:t>
            </a:r>
          </a:p>
          <a:p>
            <a:r>
              <a:rPr lang="en-US" sz="2400" dirty="0"/>
              <a:t>positions)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A40E9AB-10CA-4EAF-9566-D17583E4EFBF}"/>
              </a:ext>
            </a:extLst>
          </p:cNvPr>
          <p:cNvSpPr txBox="1"/>
          <p:nvPr/>
        </p:nvSpPr>
        <p:spPr>
          <a:xfrm>
            <a:off x="4992300" y="5272345"/>
            <a:ext cx="2749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Tenure Track Roles</a:t>
            </a:r>
          </a:p>
          <a:p>
            <a:r>
              <a:rPr lang="en-US" sz="2400" dirty="0"/>
              <a:t>(not interim </a:t>
            </a:r>
          </a:p>
          <a:p>
            <a:r>
              <a:rPr lang="en-US" sz="2400" dirty="0"/>
              <a:t>positions)</a:t>
            </a:r>
          </a:p>
        </p:txBody>
      </p:sp>
    </p:spTree>
    <p:extLst>
      <p:ext uri="{BB962C8B-B14F-4D97-AF65-F5344CB8AC3E}">
        <p14:creationId xmlns:p14="http://schemas.microsoft.com/office/powerpoint/2010/main" val="1012793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0448BD-327A-8C4E-819F-E20E3196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REVIEW: Job Titles and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B6C17F-D883-1D4D-A23C-09ED8D2F1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97511"/>
            <a:ext cx="3648398" cy="4258783"/>
          </a:xfrm>
        </p:spPr>
        <p:txBody>
          <a:bodyPr>
            <a:normAutofit/>
          </a:bodyPr>
          <a:lstStyle/>
          <a:p>
            <a:r>
              <a:rPr lang="en-US" dirty="0"/>
              <a:t>Conductor</a:t>
            </a:r>
          </a:p>
          <a:p>
            <a:r>
              <a:rPr lang="en-US" dirty="0"/>
              <a:t>Artist-in-Residence</a:t>
            </a:r>
          </a:p>
          <a:p>
            <a:r>
              <a:rPr lang="en-US" dirty="0"/>
              <a:t>Instructor</a:t>
            </a:r>
          </a:p>
          <a:p>
            <a:r>
              <a:rPr lang="en-US" dirty="0"/>
              <a:t>Lecturer</a:t>
            </a:r>
          </a:p>
          <a:p>
            <a:r>
              <a:rPr lang="en-US" dirty="0"/>
              <a:t>Professor of Practice</a:t>
            </a:r>
          </a:p>
          <a:p>
            <a:pPr marL="0" indent="0">
              <a:buNone/>
            </a:pPr>
            <a:r>
              <a:rPr lang="en-US" dirty="0"/>
              <a:t>___________________</a:t>
            </a:r>
          </a:p>
          <a:p>
            <a:r>
              <a:rPr lang="en-US" dirty="0"/>
              <a:t>Assistant Professor</a:t>
            </a:r>
          </a:p>
          <a:p>
            <a:r>
              <a:rPr lang="en-US" dirty="0"/>
              <a:t>Associate Professor</a:t>
            </a:r>
          </a:p>
          <a:p>
            <a:r>
              <a:rPr lang="en-US" dirty="0"/>
              <a:t>(Full) Professor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xmlns="" id="{1B845C88-C489-4A52-9C6E-0492D73BFE72}"/>
              </a:ext>
            </a:extLst>
          </p:cNvPr>
          <p:cNvSpPr/>
          <p:nvPr/>
        </p:nvSpPr>
        <p:spPr>
          <a:xfrm>
            <a:off x="4110605" y="5008228"/>
            <a:ext cx="612396" cy="134223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xmlns="" id="{F7DC3447-CAE4-44E8-B301-29D2CCA788D0}"/>
              </a:ext>
            </a:extLst>
          </p:cNvPr>
          <p:cNvSpPr/>
          <p:nvPr/>
        </p:nvSpPr>
        <p:spPr>
          <a:xfrm>
            <a:off x="4110605" y="2518096"/>
            <a:ext cx="612396" cy="218430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63FFB2-B3B4-419F-86CF-0C47E03CDE9C}"/>
              </a:ext>
            </a:extLst>
          </p:cNvPr>
          <p:cNvSpPr txBox="1"/>
          <p:nvPr/>
        </p:nvSpPr>
        <p:spPr>
          <a:xfrm>
            <a:off x="5066950" y="3178079"/>
            <a:ext cx="25835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Non-Tenure Track</a:t>
            </a:r>
          </a:p>
          <a:p>
            <a:r>
              <a:rPr lang="en-US" sz="2400" dirty="0"/>
              <a:t>(most interim </a:t>
            </a:r>
          </a:p>
          <a:p>
            <a:r>
              <a:rPr lang="en-US" sz="2400" dirty="0"/>
              <a:t>positions)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40E9AB-10CA-4EAF-9566-D17583E4EFBF}"/>
              </a:ext>
            </a:extLst>
          </p:cNvPr>
          <p:cNvSpPr txBox="1"/>
          <p:nvPr/>
        </p:nvSpPr>
        <p:spPr>
          <a:xfrm>
            <a:off x="4992300" y="5272345"/>
            <a:ext cx="194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Tenure Track</a:t>
            </a:r>
          </a:p>
          <a:p>
            <a:r>
              <a:rPr lang="en-US" sz="2400" dirty="0"/>
              <a:t>(not interim </a:t>
            </a:r>
          </a:p>
          <a:p>
            <a:r>
              <a:rPr lang="en-US" sz="2400" dirty="0"/>
              <a:t>positions)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1FD7ADB-7059-4C24-B870-43AF62C04E27}"/>
              </a:ext>
            </a:extLst>
          </p:cNvPr>
          <p:cNvSpPr txBox="1"/>
          <p:nvPr/>
        </p:nvSpPr>
        <p:spPr>
          <a:xfrm>
            <a:off x="8314279" y="2456086"/>
            <a:ext cx="38169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Other Interim positions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Visiting Professor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Teaching Professor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Adjunct professor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“Open Ended”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xmlns="" id="{CB0EFF6C-3EF0-4ED9-BC52-6DE366D00B62}"/>
              </a:ext>
            </a:extLst>
          </p:cNvPr>
          <p:cNvSpPr/>
          <p:nvPr/>
        </p:nvSpPr>
        <p:spPr>
          <a:xfrm flipH="1">
            <a:off x="7710869" y="2524388"/>
            <a:ext cx="543083" cy="218430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7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0448BD-327A-8C4E-819F-E20E3196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do institutions hire an interim director?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B6C17F-D883-1D4D-A23C-09ED8D2F1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5" y="2071689"/>
            <a:ext cx="10856797" cy="46434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 faculty member is on sabbatical or other leave (i.e. they need a sub)</a:t>
            </a:r>
          </a:p>
          <a:p>
            <a:r>
              <a:rPr lang="en-US" dirty="0"/>
              <a:t>The institution does not have time to do a proper search for a “permanent” director</a:t>
            </a:r>
          </a:p>
          <a:p>
            <a:r>
              <a:rPr lang="en-US" dirty="0"/>
              <a:t>The institution has no tenure-track line for a director (open-ended)</a:t>
            </a:r>
          </a:p>
          <a:p>
            <a:r>
              <a:rPr lang="en-US" dirty="0"/>
              <a:t>As part of a longer search process for a tenure-track faculty member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NOTE: Being hired as an interim director does not imply you will be hired for the tenure-track position</a:t>
            </a:r>
          </a:p>
        </p:txBody>
      </p:sp>
    </p:spTree>
    <p:extLst>
      <p:ext uri="{BB962C8B-B14F-4D97-AF65-F5344CB8AC3E}">
        <p14:creationId xmlns:p14="http://schemas.microsoft.com/office/powerpoint/2010/main" val="1981490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0448BD-327A-8C4E-819F-E20E3196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take an interim position?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B6C17F-D883-1D4D-A23C-09ED8D2F1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97511"/>
            <a:ext cx="10384757" cy="42587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You are hoping to become a tenure-track faculty member </a:t>
            </a:r>
          </a:p>
          <a:p>
            <a:r>
              <a:rPr lang="en-US" dirty="0"/>
              <a:t>To gain collegiate and/or conducting experience</a:t>
            </a:r>
          </a:p>
          <a:p>
            <a:r>
              <a:rPr lang="en-US" dirty="0"/>
              <a:t>As part of an exchange or collaboration with another institution</a:t>
            </a:r>
          </a:p>
          <a:p>
            <a:r>
              <a:rPr lang="en-US" dirty="0"/>
              <a:t>You want/need a temporary position (one-year)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68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3A810-C494-AF46-9F0B-2DCE1C70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Temporary Nature of 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6DF540-9C8E-4949-9071-599D05CA7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594610"/>
            <a:ext cx="10593815" cy="3910098"/>
          </a:xfrm>
        </p:spPr>
        <p:txBody>
          <a:bodyPr>
            <a:normAutofit/>
          </a:bodyPr>
          <a:lstStyle/>
          <a:p>
            <a:r>
              <a:rPr lang="en-US" dirty="0"/>
              <a:t>You are a guest but also the designated leader</a:t>
            </a:r>
          </a:p>
          <a:p>
            <a:r>
              <a:rPr lang="en-US" dirty="0"/>
              <a:t>Understand how things are run – respecting traditions</a:t>
            </a:r>
          </a:p>
          <a:p>
            <a:r>
              <a:rPr lang="en-US" dirty="0"/>
              <a:t>Evaluate areas for improvement – implementing change forward</a:t>
            </a:r>
          </a:p>
          <a:p>
            <a:r>
              <a:rPr lang="en-US" dirty="0"/>
              <a:t>Possibly may involve commuting each week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3210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AA4E73-4526-E443-A907-C4569CA8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2C5B12-B599-8D44-995B-BED850A76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891481"/>
            <a:ext cx="9613861" cy="3044708"/>
          </a:xfrm>
        </p:spPr>
        <p:txBody>
          <a:bodyPr>
            <a:normAutofit/>
          </a:bodyPr>
          <a:lstStyle/>
          <a:p>
            <a:r>
              <a:rPr lang="en-US" dirty="0"/>
              <a:t>Learning about the professional environment</a:t>
            </a:r>
          </a:p>
          <a:p>
            <a:r>
              <a:rPr lang="en-US" dirty="0"/>
              <a:t>Researching and evaluating past programming</a:t>
            </a:r>
          </a:p>
          <a:p>
            <a:r>
              <a:rPr lang="en-US" dirty="0"/>
              <a:t>Recruitment </a:t>
            </a:r>
          </a:p>
          <a:p>
            <a:r>
              <a:rPr lang="en-US" dirty="0"/>
              <a:t>Get help from your conductor colleagues</a:t>
            </a:r>
          </a:p>
          <a:p>
            <a:r>
              <a:rPr lang="en-US" dirty="0"/>
              <a:t>Start conversations with your team – faculty, staff, students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273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3DFB27-35B4-A644-AD85-F01375C1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D733C7A-F627-324A-9C32-10D83B319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Inspire artistic change</a:t>
            </a:r>
          </a:p>
          <a:p>
            <a:pPr lvl="1"/>
            <a:r>
              <a:rPr lang="en-US" dirty="0"/>
              <a:t>What does the orchestra program need? What was missing?</a:t>
            </a:r>
          </a:p>
          <a:p>
            <a:pPr lvl="1"/>
            <a:r>
              <a:rPr lang="en-US" dirty="0"/>
              <a:t>Have a clear vision for where the orchestra can go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dirty="0"/>
              <a:t>Be a leader for everyone on your team </a:t>
            </a:r>
          </a:p>
          <a:p>
            <a:pPr lvl="1"/>
            <a:r>
              <a:rPr lang="en-US" dirty="0"/>
              <a:t>Continue to learn about the people in your team</a:t>
            </a:r>
          </a:p>
          <a:p>
            <a:pPr lvl="1"/>
            <a:r>
              <a:rPr lang="en-US" dirty="0"/>
              <a:t>Serve as a liaison and negotiator between those in your team </a:t>
            </a:r>
          </a:p>
          <a:p>
            <a:pPr lvl="1"/>
            <a:r>
              <a:rPr lang="en-US" dirty="0"/>
              <a:t>Create an environment where everyone is working toward the same goal and share the same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3A810-C494-AF46-9F0B-2DCE1C70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Typical Duties of Interim Ensemble Directors: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6DF540-9C8E-4949-9071-599D05CA7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1699"/>
            <a:ext cx="10593815" cy="433300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600" dirty="0"/>
              <a:t>All the same duties as an Assistant/Associate/Full Professor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Conduct rehearsals and performances, operas, other ensembles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Program repertoire/plan soloists and guests (also for the next season)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Compile and edit concert programs, writing program notes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Manage instrument/equipment transportation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Arrange music, organize/edit audio recording and/or webcasts of performances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Book venue and set up for concerts and rehearsals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Organize and lead run outs and tours.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91440" algn="l"/>
              </a:tabLst>
            </a:pPr>
            <a:r>
              <a:rPr lang="en-US" dirty="0"/>
              <a:t>Teach other classes as necessary</a:t>
            </a:r>
          </a:p>
          <a:p>
            <a:pPr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600" dirty="0"/>
              <a:t>Interim directors are often required to recruit and plan for the future even if they will not be in the role</a:t>
            </a:r>
          </a:p>
        </p:txBody>
      </p:sp>
    </p:spTree>
    <p:extLst>
      <p:ext uri="{BB962C8B-B14F-4D97-AF65-F5344CB8AC3E}">
        <p14:creationId xmlns:p14="http://schemas.microsoft.com/office/powerpoint/2010/main" val="126318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3DFB27-35B4-A644-AD85-F01375C1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Interim Year as Extended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D733C7A-F627-324A-9C32-10D83B319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640329"/>
            <a:ext cx="9613861" cy="3295859"/>
          </a:xfrm>
        </p:spPr>
        <p:txBody>
          <a:bodyPr>
            <a:normAutofit/>
          </a:bodyPr>
          <a:lstStyle/>
          <a:p>
            <a:r>
              <a:rPr lang="en-US" dirty="0"/>
              <a:t>Opportunity for you to show what you can bring to the institution</a:t>
            </a:r>
          </a:p>
          <a:p>
            <a:r>
              <a:rPr lang="en-US" dirty="0"/>
              <a:t>Setting the stage for your successor (or yourself)</a:t>
            </a:r>
          </a:p>
          <a:p>
            <a:r>
              <a:rPr lang="en-US" dirty="0"/>
              <a:t>Interviews are always about whether you may be a good fit</a:t>
            </a:r>
          </a:p>
          <a:p>
            <a:r>
              <a:rPr lang="en-US" dirty="0"/>
              <a:t>You develop relationships with colleagues</a:t>
            </a:r>
          </a:p>
        </p:txBody>
      </p:sp>
    </p:spTree>
    <p:extLst>
      <p:ext uri="{BB962C8B-B14F-4D97-AF65-F5344CB8AC3E}">
        <p14:creationId xmlns:p14="http://schemas.microsoft.com/office/powerpoint/2010/main" val="57509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3A810-C494-AF46-9F0B-2DCE1C70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interim directors do NOT typically do: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6DF540-9C8E-4949-9071-599D05CA7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1699"/>
            <a:ext cx="10593815" cy="433300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tabLst>
                <a:tab pos="91440" algn="l"/>
              </a:tabLst>
            </a:pPr>
            <a:r>
              <a:rPr lang="en-US" dirty="0"/>
              <a:t>You </a:t>
            </a:r>
            <a:r>
              <a:rPr lang="en-US" b="1" i="1" dirty="0"/>
              <a:t>might</a:t>
            </a:r>
            <a:r>
              <a:rPr lang="en-US" dirty="0"/>
              <a:t> not be required to do some duties that tenure-track faculty do, such as:</a:t>
            </a:r>
          </a:p>
          <a:p>
            <a:pPr lvl="2"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400" dirty="0"/>
              <a:t>Committee work</a:t>
            </a:r>
          </a:p>
          <a:p>
            <a:pPr lvl="2"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400" dirty="0"/>
              <a:t>Student advising </a:t>
            </a:r>
          </a:p>
          <a:p>
            <a:pPr lvl="2"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400" dirty="0"/>
              <a:t>Recruiting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tabLst>
                <a:tab pos="91440" algn="l"/>
              </a:tabLst>
            </a:pPr>
            <a:endParaRPr lang="en-US" dirty="0"/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tabLst>
                <a:tab pos="91440" algn="l"/>
              </a:tabLst>
            </a:pPr>
            <a:r>
              <a:rPr lang="en-US" dirty="0"/>
              <a:t>However in general, be prepared to do anything the permanent director would be expected to do. </a:t>
            </a:r>
          </a:p>
        </p:txBody>
      </p:sp>
    </p:spTree>
    <p:extLst>
      <p:ext uri="{BB962C8B-B14F-4D97-AF65-F5344CB8AC3E}">
        <p14:creationId xmlns:p14="http://schemas.microsoft.com/office/powerpoint/2010/main" val="2161548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3DFB27-35B4-A644-AD85-F01375C1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 and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D733C7A-F627-324A-9C32-10D83B319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Interim directors (visiting faculty) are typically paid less than tenure-track professors. 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Expect 10-25% less in salary than tenure-track faculty</a:t>
            </a:r>
          </a:p>
          <a:p>
            <a:pPr lvl="1"/>
            <a:r>
              <a:rPr lang="en-US" dirty="0"/>
              <a:t>The salary is generally non-negotiable</a:t>
            </a:r>
          </a:p>
          <a:p>
            <a:pPr lvl="1"/>
            <a:r>
              <a:rPr lang="en-US" dirty="0"/>
              <a:t>Most institutions offer fewer/no benefits (esp. retirement benefits)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If/when you win the tenure-track job, you are may be able to negotiate a new salary</a:t>
            </a:r>
          </a:p>
        </p:txBody>
      </p:sp>
    </p:spTree>
    <p:extLst>
      <p:ext uri="{BB962C8B-B14F-4D97-AF65-F5344CB8AC3E}">
        <p14:creationId xmlns:p14="http://schemas.microsoft.com/office/powerpoint/2010/main" val="1760973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8831FA-45B1-1B41-A5F0-BC6CC895F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I learn about interim college jobs?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F7628B-46A5-7344-A357-D4681B257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3089189"/>
            <a:ext cx="9613861" cy="2847000"/>
          </a:xfrm>
        </p:spPr>
        <p:txBody>
          <a:bodyPr/>
          <a:lstStyle/>
          <a:p>
            <a:r>
              <a:rPr lang="en-US" dirty="0">
                <a:hlinkClick r:id="rId2"/>
              </a:rPr>
              <a:t>College Music Society</a:t>
            </a:r>
            <a:r>
              <a:rPr lang="en-US" dirty="0"/>
              <a:t> ($85 a year, $40 for full time students)</a:t>
            </a:r>
          </a:p>
          <a:p>
            <a:r>
              <a:rPr lang="en-US" dirty="0">
                <a:hlinkClick r:id="rId3"/>
              </a:rPr>
              <a:t>Chronicle of Higher Education </a:t>
            </a:r>
            <a:endParaRPr lang="en-US" dirty="0"/>
          </a:p>
          <a:p>
            <a:r>
              <a:rPr lang="en-US" dirty="0"/>
              <a:t>Online sources: </a:t>
            </a:r>
            <a:r>
              <a:rPr lang="en-US" dirty="0">
                <a:hlinkClick r:id="rId4"/>
              </a:rPr>
              <a:t>All the Conducting Masterclasses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Conductor’s Guild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League of American </a:t>
            </a:r>
            <a:r>
              <a:rPr lang="en-US" smtClean="0">
                <a:hlinkClick r:id="rId6"/>
              </a:rPr>
              <a:t>Orchestras</a:t>
            </a:r>
            <a:r>
              <a:rPr lang="en-US" smtClean="0"/>
              <a:t> </a:t>
            </a:r>
          </a:p>
          <a:p>
            <a:r>
              <a:rPr lang="en-US" smtClean="0"/>
              <a:t>Facebook </a:t>
            </a:r>
            <a:r>
              <a:rPr lang="en-US" dirty="0"/>
              <a:t>group: </a:t>
            </a:r>
            <a:r>
              <a:rPr lang="en-US" dirty="0" smtClean="0"/>
              <a:t>Instrumental </a:t>
            </a:r>
            <a:r>
              <a:rPr lang="en-US" dirty="0"/>
              <a:t>Conducting Jobs, other social media etc.</a:t>
            </a:r>
          </a:p>
        </p:txBody>
      </p:sp>
    </p:spTree>
    <p:extLst>
      <p:ext uri="{BB962C8B-B14F-4D97-AF65-F5344CB8AC3E}">
        <p14:creationId xmlns:p14="http://schemas.microsoft.com/office/powerpoint/2010/main" val="2740128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83638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31</TotalTime>
  <Words>781</Words>
  <Application>Microsoft Office PowerPoint</Application>
  <PresentationFormat>Widescreen</PresentationFormat>
  <Paragraphs>131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Courier New</vt:lpstr>
      <vt:lpstr>Trebuchet MS</vt:lpstr>
      <vt:lpstr>Berlin</vt:lpstr>
      <vt:lpstr>Collegiate Orchestral Conducting Session 4: Interim Positions</vt:lpstr>
      <vt:lpstr>With Guests….</vt:lpstr>
      <vt:lpstr>What is an interim orchestra director?</vt:lpstr>
      <vt:lpstr>REVIEW: Job Titles and Rank</vt:lpstr>
      <vt:lpstr>REVIEW: Job Titles and Rank</vt:lpstr>
      <vt:lpstr>Why do institutions hire an interim director?</vt:lpstr>
      <vt:lpstr>Why take an interim position?</vt:lpstr>
      <vt:lpstr>Temporary Nature of Position</vt:lpstr>
      <vt:lpstr>Planning</vt:lpstr>
      <vt:lpstr>Implementation</vt:lpstr>
      <vt:lpstr>Typical Duties of Interim Ensemble Directors:</vt:lpstr>
      <vt:lpstr>Interim Year as Extended Interview</vt:lpstr>
      <vt:lpstr>What interim directors do NOT typically do:</vt:lpstr>
      <vt:lpstr>Pay and Benefits</vt:lpstr>
      <vt:lpstr>Where do I learn about interim college jobs?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Watson</dc:creator>
  <cp:lastModifiedBy>Ting, Chaowen</cp:lastModifiedBy>
  <cp:revision>6</cp:revision>
  <dcterms:created xsi:type="dcterms:W3CDTF">2020-06-28T15:06:46Z</dcterms:created>
  <dcterms:modified xsi:type="dcterms:W3CDTF">2020-06-29T01:53:24Z</dcterms:modified>
</cp:coreProperties>
</file>