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5" r:id="rId4"/>
    <p:sldId id="276" r:id="rId5"/>
    <p:sldId id="285" r:id="rId6"/>
    <p:sldId id="277" r:id="rId7"/>
    <p:sldId id="283" r:id="rId8"/>
    <p:sldId id="284" r:id="rId9"/>
    <p:sldId id="286" r:id="rId10"/>
    <p:sldId id="278" r:id="rId11"/>
    <p:sldId id="280" r:id="rId12"/>
    <p:sldId id="279" r:id="rId13"/>
    <p:sldId id="282" r:id="rId14"/>
    <p:sldId id="27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32"/>
    <p:restoredTop sz="94675"/>
  </p:normalViewPr>
  <p:slideViewPr>
    <p:cSldViewPr snapToGrid="0" snapToObjects="1">
      <p:cViewPr varScale="1">
        <p:scale>
          <a:sx n="48" d="100"/>
          <a:sy n="48" d="100"/>
        </p:scale>
        <p:origin x="6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5B88BE-008D-D04F-8472-BD6AC0B4E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79" y="2276509"/>
            <a:ext cx="8144134" cy="1373070"/>
          </a:xfrm>
        </p:spPr>
        <p:txBody>
          <a:bodyPr/>
          <a:lstStyle/>
          <a:p>
            <a:r>
              <a:rPr lang="en-US" sz="3200" dirty="0"/>
              <a:t>Collegiate Orchestral Conducting: Session 5 How to Rock the Interview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4E290AC-2B02-9744-8054-4E173C467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7578" y="4687952"/>
            <a:ext cx="8790250" cy="19196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Dr. </a:t>
            </a:r>
            <a:r>
              <a:rPr lang="en-US" dirty="0" err="1"/>
              <a:t>Chaowen</a:t>
            </a:r>
            <a:r>
              <a:rPr lang="en-US" dirty="0"/>
              <a:t> Ting</a:t>
            </a:r>
          </a:p>
          <a:p>
            <a:r>
              <a:rPr lang="en-US" dirty="0"/>
              <a:t>Director of Orchestral Studies, Georgia Institute of Technology</a:t>
            </a:r>
          </a:p>
          <a:p>
            <a:endParaRPr lang="en-US" dirty="0"/>
          </a:p>
          <a:p>
            <a:r>
              <a:rPr lang="en-US" dirty="0"/>
              <a:t>Dr. Carolyn Watson</a:t>
            </a:r>
          </a:p>
          <a:p>
            <a:r>
              <a:rPr lang="en-US" dirty="0"/>
              <a:t>Director of Orchestral Studies, University of Kansas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1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8B615E-040D-194F-87AE-DC54D1EF7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With….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534902-C4C6-9F4A-8E86-47F5332A0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602523"/>
            <a:ext cx="9613861" cy="333366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en-US" sz="3600" dirty="0"/>
          </a:p>
          <a:p>
            <a:pPr marL="0" indent="0" algn="r">
              <a:buNone/>
            </a:pPr>
            <a:r>
              <a:rPr lang="en-US" sz="3600" dirty="0"/>
              <a:t>Dr. Jeffery Meyer</a:t>
            </a:r>
          </a:p>
          <a:p>
            <a:pPr marL="0" indent="0" algn="r">
              <a:buNone/>
            </a:pPr>
            <a:r>
              <a:rPr lang="en-US" sz="3600" dirty="0"/>
              <a:t>Director of Orchestras,</a:t>
            </a:r>
          </a:p>
          <a:p>
            <a:pPr marL="0" indent="0" algn="r">
              <a:buNone/>
            </a:pPr>
            <a:r>
              <a:rPr lang="en-US" sz="3600" dirty="0"/>
              <a:t>Arizona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319344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A22FA-76A3-2C40-BDB6-32D5F3D7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you’ve written an awesome cover letter and submitted a great application! Yay!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6BFD5C-B6B4-5240-A081-F97259114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 algn="r">
              <a:buNone/>
            </a:pPr>
            <a:r>
              <a:rPr lang="en-US" sz="6600" dirty="0"/>
              <a:t>So </a:t>
            </a:r>
            <a:r>
              <a:rPr lang="en-US" sz="6600" dirty="0" err="1"/>
              <a:t>ummmm</a:t>
            </a:r>
            <a:r>
              <a:rPr lang="en-US" sz="6600" dirty="0"/>
              <a:t>……</a:t>
            </a:r>
          </a:p>
          <a:p>
            <a:pPr marL="0" indent="0" algn="r">
              <a:buNone/>
            </a:pPr>
            <a:endParaRPr lang="en-US" sz="6600" dirty="0"/>
          </a:p>
          <a:p>
            <a:pPr marL="0" indent="0" algn="r">
              <a:buNone/>
            </a:pPr>
            <a:r>
              <a:rPr lang="en-US" sz="6600" dirty="0"/>
              <a:t>Now what?!</a:t>
            </a:r>
          </a:p>
        </p:txBody>
      </p:sp>
    </p:spTree>
    <p:extLst>
      <p:ext uri="{BB962C8B-B14F-4D97-AF65-F5344CB8AC3E}">
        <p14:creationId xmlns:p14="http://schemas.microsoft.com/office/powerpoint/2010/main" val="2208999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C21BF1-B90A-B94E-8842-2756270E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Phone/Skype Interview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83B755-48D4-234F-87B1-2A43217FE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312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If shortlisted, you will generally receive and email from the Chair (or a member) of the Search Committee, requesting a phone/skype interview</a:t>
            </a:r>
          </a:p>
          <a:p>
            <a:r>
              <a:rPr lang="en-US" dirty="0"/>
              <a:t>These interviews can be as short as 10 minutes, or as long as an hour</a:t>
            </a:r>
          </a:p>
          <a:p>
            <a:r>
              <a:rPr lang="en-US" dirty="0"/>
              <a:t>Generally, 10-15 candidates are shortlisted for interview</a:t>
            </a:r>
          </a:p>
          <a:p>
            <a:r>
              <a:rPr lang="en-US" dirty="0"/>
              <a:t>The committee will generally ask a range of questions relating to the position</a:t>
            </a:r>
          </a:p>
          <a:p>
            <a:r>
              <a:rPr lang="en-US" dirty="0"/>
              <a:t>If time permits, you will typically also be able to ask questions</a:t>
            </a:r>
          </a:p>
          <a:p>
            <a:r>
              <a:rPr lang="en-US" dirty="0"/>
              <a:t>Sometimes institutions will want both a phone and a skype interview, i.e. two rounds of interviews, before selecting finalists</a:t>
            </a:r>
          </a:p>
          <a:p>
            <a:r>
              <a:rPr lang="en-US" dirty="0"/>
              <a:t>It is possible that the Committee will select the final candidates to be invited for a campus interview from the initial round of applications, though this is not typical</a:t>
            </a:r>
          </a:p>
        </p:txBody>
      </p:sp>
    </p:spTree>
    <p:extLst>
      <p:ext uri="{BB962C8B-B14F-4D97-AF65-F5344CB8AC3E}">
        <p14:creationId xmlns:p14="http://schemas.microsoft.com/office/powerpoint/2010/main" val="2638567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C21BF1-B90A-B94E-8842-2756270E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for Phone/Skype Interviews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83B755-48D4-234F-87B1-2A43217FE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86610"/>
            <a:ext cx="10650288" cy="4481476"/>
          </a:xfrm>
        </p:spPr>
        <p:txBody>
          <a:bodyPr>
            <a:normAutofit/>
          </a:bodyPr>
          <a:lstStyle/>
          <a:p>
            <a:r>
              <a:rPr lang="en-US" dirty="0"/>
              <a:t>Test your phone, microphone, and internet connection BEFORE the designated interview time</a:t>
            </a:r>
          </a:p>
          <a:p>
            <a:r>
              <a:rPr lang="en-US" dirty="0"/>
              <a:t>Choose a quite place with a professional setting/background</a:t>
            </a:r>
          </a:p>
          <a:p>
            <a:r>
              <a:rPr lang="en-US" dirty="0"/>
              <a:t>Have the job description, your application materials (CV, cover letter, any statements), names/background of the committee members, and some water at hand.</a:t>
            </a:r>
          </a:p>
          <a:p>
            <a:r>
              <a:rPr lang="en-US" dirty="0"/>
              <a:t>Prepare an elevator speech (45 second – 1min) answer to some frequently asked questions.</a:t>
            </a:r>
          </a:p>
          <a:p>
            <a:r>
              <a:rPr lang="en-US" dirty="0"/>
              <a:t>Take notes! </a:t>
            </a:r>
          </a:p>
          <a:p>
            <a:r>
              <a:rPr lang="en-US" dirty="0"/>
              <a:t>Prepare in advance the questions you want to ask the committee. (For phone/skype interviews, think just 1-2).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3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7233DE-FA6D-A340-81E4-A2573D493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Some Typical Phone/Skype Interview Questions (general)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6D462-07C2-BB4A-954F-8888DD5D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06872"/>
            <a:ext cx="10142168" cy="428181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Why do you want this particular position?</a:t>
            </a:r>
          </a:p>
          <a:p>
            <a:r>
              <a:rPr lang="en-US" dirty="0"/>
              <a:t>Why do you want to work at ABC University?</a:t>
            </a:r>
          </a:p>
          <a:p>
            <a:r>
              <a:rPr lang="en-US" dirty="0"/>
              <a:t>Tell us why you think you are a good fit for this role?</a:t>
            </a:r>
          </a:p>
          <a:p>
            <a:r>
              <a:rPr lang="en-US" dirty="0"/>
              <a:t>What would you bring to the role?</a:t>
            </a:r>
          </a:p>
          <a:p>
            <a:r>
              <a:rPr lang="en-US" dirty="0"/>
              <a:t>Can you explain how your experience is relevant to this role?</a:t>
            </a:r>
          </a:p>
          <a:p>
            <a:r>
              <a:rPr lang="en-US" dirty="0"/>
              <a:t>Where do you see yourself in 5-10 years?</a:t>
            </a:r>
          </a:p>
          <a:p>
            <a:r>
              <a:rPr lang="en-US" dirty="0"/>
              <a:t>How would your colleagues/supervisor describe you?</a:t>
            </a:r>
          </a:p>
          <a:p>
            <a:r>
              <a:rPr lang="en-US" dirty="0"/>
              <a:t>How would your students describe you?</a:t>
            </a:r>
          </a:p>
          <a:p>
            <a:r>
              <a:rPr lang="en-US" dirty="0"/>
              <a:t>Why are you looking to leave your current position?</a:t>
            </a:r>
          </a:p>
          <a:p>
            <a:r>
              <a:rPr lang="en-US" dirty="0"/>
              <a:t>What skills and experience do you bring that applies specifically to your work with administrative staff?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65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7233DE-FA6D-A340-81E4-A2573D493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Typical Phone/Skype Interview Questions </a:t>
            </a:r>
            <a:br>
              <a:rPr lang="en-US" sz="3200" dirty="0"/>
            </a:br>
            <a:r>
              <a:rPr lang="en-US" sz="3200" dirty="0"/>
              <a:t>(specific to music/orchestra)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6D462-07C2-BB4A-954F-8888DD5D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057400"/>
            <a:ext cx="10142168" cy="453129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What made you want to be a conductor? Current and past inspiration? How do you see yourself continuing to grow as a musician?</a:t>
            </a:r>
          </a:p>
          <a:p>
            <a:r>
              <a:rPr lang="en-US" dirty="0"/>
              <a:t>What’s your rehearsal strategy?</a:t>
            </a:r>
          </a:p>
          <a:p>
            <a:r>
              <a:rPr lang="en-US" dirty="0"/>
              <a:t>What’s your recruitment strategy?</a:t>
            </a:r>
          </a:p>
          <a:p>
            <a:r>
              <a:rPr lang="en-US" dirty="0"/>
              <a:t>How do you balance various levels of players in the ensemble?</a:t>
            </a:r>
          </a:p>
          <a:p>
            <a:r>
              <a:rPr lang="en-US" dirty="0"/>
              <a:t>What’s your vision for the orchestral program? How will you build the program?</a:t>
            </a:r>
          </a:p>
          <a:p>
            <a:r>
              <a:rPr lang="en-US" dirty="0"/>
              <a:t>What courses (other than conducting) are you comfortable teaching?</a:t>
            </a:r>
          </a:p>
          <a:p>
            <a:r>
              <a:rPr lang="en-US" dirty="0"/>
              <a:t>Discuss your teaching philosophy and your experience working with students, student orchestras, and teaching conducting (both undergraduate ME and graduate levels). </a:t>
            </a:r>
          </a:p>
          <a:p>
            <a:r>
              <a:rPr lang="en-US" dirty="0"/>
              <a:t>Can you talk about your administrative experience with orchestras, budget, etc.?</a:t>
            </a:r>
          </a:p>
          <a:p>
            <a:r>
              <a:rPr lang="en-US" dirty="0"/>
              <a:t>Please talk about programming, schedules, rehearsals, etc. moving into the future for this orchestra based on materials that we provided (video and past concert programs).</a:t>
            </a:r>
          </a:p>
        </p:txBody>
      </p:sp>
    </p:spTree>
    <p:extLst>
      <p:ext uri="{BB962C8B-B14F-4D97-AF65-F5344CB8AC3E}">
        <p14:creationId xmlns:p14="http://schemas.microsoft.com/office/powerpoint/2010/main" val="3604079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7233DE-FA6D-A340-81E4-A2573D493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Some Questions YOU can ask: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6D462-07C2-BB4A-954F-8888DD5D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06872"/>
            <a:ext cx="10142168" cy="4281818"/>
          </a:xfrm>
        </p:spPr>
        <p:txBody>
          <a:bodyPr>
            <a:normAutofit/>
          </a:bodyPr>
          <a:lstStyle/>
          <a:p>
            <a:r>
              <a:rPr lang="en-US" dirty="0"/>
              <a:t>What’s the school’s vision for the program in 5 years?</a:t>
            </a:r>
          </a:p>
          <a:p>
            <a:r>
              <a:rPr lang="en-US" dirty="0"/>
              <a:t>What are the biggest challenges for the orchestral program?</a:t>
            </a:r>
          </a:p>
          <a:p>
            <a:r>
              <a:rPr lang="en-US" dirty="0"/>
              <a:t>Orchestral rehearsal/performance schedule, repertoire (You can generally find past orchestral programs online, but you can also request it sent to you)</a:t>
            </a:r>
          </a:p>
          <a:p>
            <a:r>
              <a:rPr lang="en-US" dirty="0"/>
              <a:t>Collaboration with other areas (choir, opera, new music, etc.)</a:t>
            </a:r>
          </a:p>
          <a:p>
            <a:r>
              <a:rPr lang="en-US" dirty="0"/>
              <a:t>Ensemble management: budget, ensemble library, audition process, coaching/assistance from applied teachers</a:t>
            </a:r>
          </a:p>
          <a:p>
            <a:r>
              <a:rPr lang="en-US" dirty="0"/>
              <a:t>Work load: how many courses you are expected to teach, research and service requirements, etc.</a:t>
            </a:r>
          </a:p>
        </p:txBody>
      </p:sp>
    </p:spTree>
    <p:extLst>
      <p:ext uri="{BB962C8B-B14F-4D97-AF65-F5344CB8AC3E}">
        <p14:creationId xmlns:p14="http://schemas.microsoft.com/office/powerpoint/2010/main" val="3217774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7233DE-FA6D-A340-81E4-A2573D493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you answer questions MATTERS!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6D462-07C2-BB4A-954F-8888DD5D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06872"/>
            <a:ext cx="10142168" cy="4281818"/>
          </a:xfrm>
        </p:spPr>
        <p:txBody>
          <a:bodyPr>
            <a:normAutofit/>
          </a:bodyPr>
          <a:lstStyle/>
          <a:p>
            <a:r>
              <a:rPr lang="en-US" dirty="0"/>
              <a:t>Speak clearly and slowly. </a:t>
            </a:r>
          </a:p>
          <a:p>
            <a:r>
              <a:rPr lang="en-US" dirty="0"/>
              <a:t>Wait until the end of the question, take a few seconds to think, then answer.</a:t>
            </a:r>
          </a:p>
          <a:p>
            <a:r>
              <a:rPr lang="en-US" dirty="0"/>
              <a:t>Try VERY HARD not to say “um, ah, you know,” etc.</a:t>
            </a:r>
          </a:p>
          <a:p>
            <a:r>
              <a:rPr lang="en-US" dirty="0"/>
              <a:t>It’s ok to say that “I need to investigate / research more before I feel I can answer this question fully.”</a:t>
            </a:r>
          </a:p>
          <a:p>
            <a:r>
              <a:rPr lang="en-US" dirty="0"/>
              <a:t>Research well! Find out as much as possible about the institution, the music school, the ensemble program, the committee members, the orchestra (rehearsal/performance) schedule, courses the previous/current director taught, etc.</a:t>
            </a:r>
          </a:p>
        </p:txBody>
      </p:sp>
    </p:spTree>
    <p:extLst>
      <p:ext uri="{BB962C8B-B14F-4D97-AF65-F5344CB8AC3E}">
        <p14:creationId xmlns:p14="http://schemas.microsoft.com/office/powerpoint/2010/main" val="188578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2E7B88-F50C-4342-A7CC-F800EB13D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happens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C594F9-013B-A24D-86E9-5DD932182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26557"/>
          </a:xfrm>
        </p:spPr>
        <p:txBody>
          <a:bodyPr>
            <a:normAutofit/>
          </a:bodyPr>
          <a:lstStyle/>
          <a:p>
            <a:r>
              <a:rPr lang="en-US" dirty="0"/>
              <a:t>Well, that depends on whether you are named a finalist…</a:t>
            </a:r>
          </a:p>
          <a:p>
            <a:r>
              <a:rPr lang="en-US" dirty="0"/>
              <a:t>If you are selected as a finalist, you would likely hear fairly soon after the phone/skype interview that you have been invited for a campus interview</a:t>
            </a:r>
          </a:p>
          <a:p>
            <a:r>
              <a:rPr lang="en-US" dirty="0"/>
              <a:t>Campus interviews are generally very strictly scheduled around the committee and ensemble’s availability so there is often little room to move. If you are unavailable for a campus interview during the dates specified, the committee may move onto to the next candidate on their shortlist</a:t>
            </a:r>
          </a:p>
          <a:p>
            <a:r>
              <a:rPr lang="en-US" dirty="0"/>
              <a:t>Typically between 3-5 candidates are invited for on campus interviews, most often with the number being 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335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2C3830-ADEC-A447-BAAB-44300763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Travel Arrangements and Expenses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CA1A0C-F328-E848-B0B8-B324E0639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404997"/>
            <a:ext cx="10993937" cy="4359058"/>
          </a:xfrm>
        </p:spPr>
        <p:txBody>
          <a:bodyPr>
            <a:normAutofit/>
          </a:bodyPr>
          <a:lstStyle/>
          <a:p>
            <a:r>
              <a:rPr lang="en-US" sz="2200" dirty="0"/>
              <a:t>If invited to campus, you will likely speak to a Dean, a member of the administrative staff or committee member regarding travel arrangements</a:t>
            </a:r>
          </a:p>
          <a:p>
            <a:r>
              <a:rPr lang="en-US" sz="2200" dirty="0"/>
              <a:t>Generally, all candidates are given all dates for on-campus interviews and asked regarding their availability</a:t>
            </a:r>
          </a:p>
          <a:p>
            <a:r>
              <a:rPr lang="en-US" sz="2200" dirty="0"/>
              <a:t>Institutions typically cover all major costs associated with campus visits – air travel to/from, lodging, meals during the stay</a:t>
            </a:r>
          </a:p>
          <a:p>
            <a:r>
              <a:rPr lang="en-US" sz="2200" dirty="0"/>
              <a:t>You may be asked to make your own travel arrangements and be reimbursed during your visit, or the school/department may make arrangements on your behalf</a:t>
            </a:r>
          </a:p>
          <a:p>
            <a:r>
              <a:rPr lang="en-US" sz="2200" dirty="0"/>
              <a:t>For other expenses (airport parking, mileage, meals </a:t>
            </a:r>
            <a:r>
              <a:rPr lang="en-US" sz="2200" dirty="0" err="1"/>
              <a:t>en</a:t>
            </a:r>
            <a:r>
              <a:rPr lang="en-US" sz="2200" dirty="0"/>
              <a:t> route etc.) it </a:t>
            </a:r>
            <a:r>
              <a:rPr lang="en-US" sz="2200" i="1" dirty="0"/>
              <a:t>may</a:t>
            </a:r>
            <a:r>
              <a:rPr lang="en-US" sz="2200" dirty="0"/>
              <a:t> be worth enquiring, although this needs be done with some caution…</a:t>
            </a:r>
          </a:p>
        </p:txBody>
      </p:sp>
    </p:spTree>
    <p:extLst>
      <p:ext uri="{BB962C8B-B14F-4D97-AF65-F5344CB8AC3E}">
        <p14:creationId xmlns:p14="http://schemas.microsoft.com/office/powerpoint/2010/main" val="2764553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A444F5-2E46-CE40-88CC-88D5FC942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Campus Interview Schedule: KU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9170A0-A6C0-CE4E-A237-8E7349868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61299"/>
            <a:ext cx="9613861" cy="4590021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0A13445A-1398-F14D-B910-99D97C327B2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0320" y="2269794"/>
            <a:ext cx="9613861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latin typeface="Trebuchet MS" panose="020B070302020209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Sunday, November 26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70302020209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Arrival, Transport to Hotel, Dinner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70302020209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Monday, November 27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</a:br>
            <a:r>
              <a:rPr lang="en-US" altLang="en-US" sz="1600" dirty="0">
                <a:latin typeface="Trebuchet MS" panose="020B0703020202090204" pitchFamily="34" charset="0"/>
              </a:rPr>
              <a:t>10</a:t>
            </a:r>
            <a:r>
              <a:rPr lang="en-US" altLang="en-US" sz="1600" dirty="0">
                <a:latin typeface="Trebuchet MS" panose="020B0703020202090204" pitchFamily="34" charset="0"/>
                <a:sym typeface="Wingdings" pitchFamily="2" charset="2"/>
              </a:rPr>
              <a:t>:00- </a:t>
            </a:r>
            <a:r>
              <a:rPr lang="en-US" altLang="en-US" sz="1600" dirty="0">
                <a:latin typeface="Trebuchet MS" panose="020B0703020202090204" pitchFamily="34" charset="0"/>
              </a:rPr>
              <a:t>10:30 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Tour of Lied Center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Trebuchet MS" panose="020B0703020202090204" pitchFamily="34" charset="0"/>
              </a:rPr>
              <a:t>10.30-11.00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Tour of Murphy Hall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</a:br>
            <a:r>
              <a:rPr lang="en-US" altLang="en-US" sz="1600" dirty="0">
                <a:latin typeface="Trebuchet MS" panose="020B0703020202090204" pitchFamily="34" charset="0"/>
              </a:rPr>
              <a:t>11:00 12:15 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Meeting with Search Committee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Lunch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Trebuchet MS" panose="020B0703020202090204" pitchFamily="34" charset="0"/>
              </a:rPr>
              <a:t>2:00- 3:00 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Break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/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</a:br>
            <a:r>
              <a:rPr lang="en-US" altLang="en-US" sz="1600" dirty="0">
                <a:latin typeface="Trebuchet MS" panose="020B0703020202090204" pitchFamily="34" charset="0"/>
              </a:rPr>
              <a:t>3:15-3:45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Meet with Dean, School of Music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latin typeface="Trebuchet MS" panose="020B0703020202090204" pitchFamily="34" charset="0"/>
              </a:rPr>
              <a:t>4:00-6:00 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Rehearsal with KUSO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6:00 Dinner w. Search Committee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70302020209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Tuesday, November 28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70302020209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Trebuchet MS" panose="020B0703020202090204" pitchFamily="34" charset="0"/>
              </a:rPr>
              <a:t>Departure</a:t>
            </a:r>
            <a:endParaRPr kumimoji="0" lang="en-US" altLang="en-US" sz="1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703020202090204" pitchFamily="34" charset="0"/>
            </a:endParaRPr>
          </a:p>
        </p:txBody>
      </p:sp>
      <p:pic>
        <p:nvPicPr>
          <p:cNvPr id="1034" name="Picture 10" descr="page1image3707872">
            <a:extLst>
              <a:ext uri="{FF2B5EF4-FFF2-40B4-BE49-F238E27FC236}">
                <a16:creationId xmlns:a16="http://schemas.microsoft.com/office/drawing/2014/main" xmlns="" id="{4CCEC662-BE8B-0B4E-8712-56886E336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593725"/>
            <a:ext cx="55245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page1image3708704">
            <a:extLst>
              <a:ext uri="{FF2B5EF4-FFF2-40B4-BE49-F238E27FC236}">
                <a16:creationId xmlns:a16="http://schemas.microsoft.com/office/drawing/2014/main" xmlns="" id="{87361EAB-566F-A140-A5CD-B72B6A155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-593725"/>
            <a:ext cx="14351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age1image3713072">
            <a:extLst>
              <a:ext uri="{FF2B5EF4-FFF2-40B4-BE49-F238E27FC236}">
                <a16:creationId xmlns:a16="http://schemas.microsoft.com/office/drawing/2014/main" xmlns="" id="{2A0292E2-4F64-E14F-B6B5-9A62521E7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0" y="-593725"/>
            <a:ext cx="14859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860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A444F5-2E46-CE40-88CC-88D5FC94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88900"/>
            <a:ext cx="9613861" cy="1745266"/>
          </a:xfrm>
        </p:spPr>
        <p:txBody>
          <a:bodyPr>
            <a:normAutofit/>
          </a:bodyPr>
          <a:lstStyle/>
          <a:p>
            <a:r>
              <a:rPr lang="en-US" sz="3000" dirty="0"/>
              <a:t>Sample Campus Interview Schedule: Interlochen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9170A0-A6C0-CE4E-A237-8E7349868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61299"/>
            <a:ext cx="9613861" cy="4590021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0A13445A-1398-F14D-B910-99D97C327B2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0319" y="1531132"/>
            <a:ext cx="10918556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Thursday, June 27</a:t>
            </a:r>
            <a:endParaRPr lang="en-US" sz="1600" dirty="0"/>
          </a:p>
          <a:p>
            <a:r>
              <a:rPr lang="en-US" sz="1600" dirty="0"/>
              <a:t>Arrival at TVC – Interlochen transportation staff picking up and transporting to Hotel</a:t>
            </a:r>
            <a:br>
              <a:rPr lang="en-US" sz="1600" dirty="0"/>
            </a:br>
            <a:endParaRPr lang="en-US" sz="1600" b="1" dirty="0"/>
          </a:p>
          <a:p>
            <a:r>
              <a:rPr lang="en-US" sz="1600" b="1" dirty="0"/>
              <a:t>Friday, June 28</a:t>
            </a:r>
            <a:endParaRPr lang="en-US" sz="1600" dirty="0"/>
          </a:p>
          <a:p>
            <a:r>
              <a:rPr lang="en-US" sz="1600" dirty="0"/>
              <a:t>3:30 – 4:00pm 	Meeting re: visa process</a:t>
            </a:r>
          </a:p>
          <a:p>
            <a:r>
              <a:rPr lang="en-US" sz="1600" dirty="0"/>
              <a:t>4:00 – 4:30pm	Meeting with HR</a:t>
            </a:r>
          </a:p>
          <a:p>
            <a:r>
              <a:rPr lang="en-US" sz="1600" dirty="0"/>
              <a:t>4:30 – 6:30pm	Break/Prepare for conducting – Dinner available in the cafeteria</a:t>
            </a:r>
          </a:p>
          <a:p>
            <a:r>
              <a:rPr lang="en-US" sz="1600" dirty="0"/>
              <a:t>6:30 – 8:00pm	Conduct Orchestra</a:t>
            </a:r>
          </a:p>
          <a:p>
            <a:r>
              <a:rPr lang="en-US" sz="1600" b="1" dirty="0"/>
              <a:t> </a:t>
            </a:r>
            <a:endParaRPr lang="en-US" sz="1600" dirty="0"/>
          </a:p>
          <a:p>
            <a:r>
              <a:rPr lang="en-US" sz="1600" b="1" dirty="0"/>
              <a:t>Saturday, June 29</a:t>
            </a:r>
            <a:endParaRPr lang="en-US" sz="1600" dirty="0"/>
          </a:p>
          <a:p>
            <a:r>
              <a:rPr lang="en-US" sz="1600" dirty="0"/>
              <a:t>9:00 – 10:30am		Meet with Orchestra Search Committee</a:t>
            </a:r>
          </a:p>
          <a:p>
            <a:r>
              <a:rPr lang="en-US" sz="1600" dirty="0"/>
              <a:t>10:30 – 11:30am	Meet with the President</a:t>
            </a:r>
          </a:p>
          <a:p>
            <a:r>
              <a:rPr lang="en-US" sz="1600" dirty="0"/>
              <a:t>12:00 – 1:00pm	Lunch </a:t>
            </a:r>
          </a:p>
          <a:p>
            <a:r>
              <a:rPr lang="en-US" sz="1600" dirty="0"/>
              <a:t>1:00 – 2:00pm		Campus Tour </a:t>
            </a:r>
          </a:p>
          <a:p>
            <a:r>
              <a:rPr lang="en-US" sz="1600" dirty="0"/>
              <a:t>2:00 – 3:00pm		Meet with Director of Music</a:t>
            </a:r>
          </a:p>
          <a:p>
            <a:r>
              <a:rPr lang="en-US" sz="1600" dirty="0"/>
              <a:t>3:15 – 3:45pm		Meet with VP of Education</a:t>
            </a:r>
          </a:p>
          <a:p>
            <a:r>
              <a:rPr lang="en-US" sz="1600" dirty="0"/>
              <a:t>4:00 – 4:45pm		Tour/Meeting of the  Music Library</a:t>
            </a:r>
          </a:p>
          <a:p>
            <a:r>
              <a:rPr lang="en-US" sz="1600" dirty="0"/>
              <a:t>5:30pm			Meet for dinner</a:t>
            </a:r>
          </a:p>
          <a:p>
            <a:endParaRPr lang="en-US" sz="1600" b="1" dirty="0"/>
          </a:p>
          <a:p>
            <a:r>
              <a:rPr lang="en-US" sz="1600" b="1" dirty="0"/>
              <a:t>Sunday, June 30</a:t>
            </a:r>
            <a:endParaRPr lang="en-US" sz="1600" dirty="0"/>
          </a:p>
          <a:p>
            <a:r>
              <a:rPr lang="en-US" sz="1600" dirty="0"/>
              <a:t>Departure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latin typeface="Trebuchet MS" panose="020B0703020202090204" pitchFamily="34" charset="0"/>
            </a:endParaRPr>
          </a:p>
        </p:txBody>
      </p:sp>
      <p:pic>
        <p:nvPicPr>
          <p:cNvPr id="1034" name="Picture 10" descr="page1image3707872">
            <a:extLst>
              <a:ext uri="{FF2B5EF4-FFF2-40B4-BE49-F238E27FC236}">
                <a16:creationId xmlns:a16="http://schemas.microsoft.com/office/drawing/2014/main" xmlns="" id="{4CCEC662-BE8B-0B4E-8712-56886E336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593725"/>
            <a:ext cx="55245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page1image3708704">
            <a:extLst>
              <a:ext uri="{FF2B5EF4-FFF2-40B4-BE49-F238E27FC236}">
                <a16:creationId xmlns:a16="http://schemas.microsoft.com/office/drawing/2014/main" xmlns="" id="{87361EAB-566F-A140-A5CD-B72B6A155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-593725"/>
            <a:ext cx="14351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age1image3713072">
            <a:extLst>
              <a:ext uri="{FF2B5EF4-FFF2-40B4-BE49-F238E27FC236}">
                <a16:creationId xmlns:a16="http://schemas.microsoft.com/office/drawing/2014/main" xmlns="" id="{2A0292E2-4F64-E14F-B6B5-9A62521E7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0" y="-593725"/>
            <a:ext cx="14859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424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257370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294</TotalTime>
  <Words>1040</Words>
  <Application>Microsoft Office PowerPoint</Application>
  <PresentationFormat>Widescreen</PresentationFormat>
  <Paragraphs>129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</vt:lpstr>
      <vt:lpstr>Berlin</vt:lpstr>
      <vt:lpstr>Collegiate Orchestral Conducting: Session 5 How to Rock the Interview</vt:lpstr>
      <vt:lpstr>With….</vt:lpstr>
      <vt:lpstr>So you’ve written an awesome cover letter and submitted a great application! Yay!</vt:lpstr>
      <vt:lpstr>Phone/Skype Interview Process</vt:lpstr>
      <vt:lpstr>Prepare for Phone/Skype Interviews</vt:lpstr>
      <vt:lpstr>Some Typical Phone/Skype Interview Questions (general)</vt:lpstr>
      <vt:lpstr>Typical Phone/Skype Interview Questions  (specific to music/orchestra)</vt:lpstr>
      <vt:lpstr>Some Questions YOU can ask:</vt:lpstr>
      <vt:lpstr>How you answer questions MATTERS!</vt:lpstr>
      <vt:lpstr>So What happens Next?</vt:lpstr>
      <vt:lpstr>Travel Arrangements and Expenses</vt:lpstr>
      <vt:lpstr>Sample Campus Interview Schedule: KU</vt:lpstr>
      <vt:lpstr>Sample Campus Interview Schedule: Interlochen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Collegiate Orchestral Conducting: Session 3 How to Rock the Interview</dc:title>
  <dc:creator>Carolyn Watson</dc:creator>
  <cp:lastModifiedBy>Ting, Chaowen</cp:lastModifiedBy>
  <cp:revision>23</cp:revision>
  <dcterms:created xsi:type="dcterms:W3CDTF">2020-07-05T17:43:11Z</dcterms:created>
  <dcterms:modified xsi:type="dcterms:W3CDTF">2020-07-06T18:46:40Z</dcterms:modified>
</cp:coreProperties>
</file>