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5" r:id="rId4"/>
    <p:sldId id="276" r:id="rId5"/>
    <p:sldId id="279" r:id="rId6"/>
    <p:sldId id="274" r:id="rId7"/>
    <p:sldId id="277" r:id="rId8"/>
    <p:sldId id="281" r:id="rId9"/>
    <p:sldId id="278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34"/>
    <p:restoredTop sz="94675"/>
  </p:normalViewPr>
  <p:slideViewPr>
    <p:cSldViewPr snapToGrid="0" snapToObjects="1">
      <p:cViewPr varScale="1">
        <p:scale>
          <a:sx n="116" d="100"/>
          <a:sy n="116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5B88BE-008D-D04F-8472-BD6AC0B4E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79" y="2276509"/>
            <a:ext cx="8144134" cy="1373070"/>
          </a:xfrm>
        </p:spPr>
        <p:txBody>
          <a:bodyPr/>
          <a:lstStyle/>
          <a:p>
            <a:r>
              <a:rPr lang="en-US" sz="3200" dirty="0"/>
              <a:t>Collegiate Orchestral Conducting: Session 6 Demystifying Tenure Requirements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4E290AC-2B02-9744-8054-4E173C467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578" y="4687952"/>
            <a:ext cx="8790250" cy="19196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Dr. </a:t>
            </a:r>
            <a:r>
              <a:rPr lang="en-US" dirty="0" err="1"/>
              <a:t>Chaowen</a:t>
            </a:r>
            <a:r>
              <a:rPr lang="en-US" dirty="0"/>
              <a:t> Ting</a:t>
            </a:r>
          </a:p>
          <a:p>
            <a:r>
              <a:rPr lang="en-US" dirty="0"/>
              <a:t>Director of Orchestral Studies, Georgia Institute of Technology</a:t>
            </a:r>
          </a:p>
          <a:p>
            <a:endParaRPr lang="en-US" dirty="0"/>
          </a:p>
          <a:p>
            <a:r>
              <a:rPr lang="en-US" dirty="0"/>
              <a:t>Dr. Carolyn Watson</a:t>
            </a:r>
          </a:p>
          <a:p>
            <a:r>
              <a:rPr lang="en-US" dirty="0"/>
              <a:t>Director of Orchestral Studies, University of Kansas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1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8B615E-040D-194F-87AE-DC54D1EF7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With….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534902-C4C6-9F4A-8E86-47F5332A0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96" y="2602523"/>
            <a:ext cx="9948192" cy="333366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en-US" sz="3600" dirty="0"/>
          </a:p>
          <a:p>
            <a:pPr marL="0" indent="0" algn="r">
              <a:buNone/>
            </a:pPr>
            <a:r>
              <a:rPr lang="en-US" sz="3600" dirty="0"/>
              <a:t>Professor </a:t>
            </a:r>
            <a:r>
              <a:rPr lang="en-US" sz="3600" dirty="0" err="1"/>
              <a:t>Kimcherie</a:t>
            </a:r>
            <a:r>
              <a:rPr lang="en-US" sz="3600" dirty="0"/>
              <a:t> Lloyd</a:t>
            </a:r>
          </a:p>
          <a:p>
            <a:pPr marL="0" indent="0" algn="r">
              <a:buNone/>
            </a:pPr>
            <a:r>
              <a:rPr lang="en-US" sz="3000" dirty="0"/>
              <a:t>Director of Orchestral Studies, University of Louisville President, College Orchestra Directors Association</a:t>
            </a:r>
          </a:p>
        </p:txBody>
      </p:sp>
    </p:spTree>
    <p:extLst>
      <p:ext uri="{BB962C8B-B14F-4D97-AF65-F5344CB8AC3E}">
        <p14:creationId xmlns:p14="http://schemas.microsoft.com/office/powerpoint/2010/main" val="319344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A22FA-76A3-2C40-BDB6-32D5F3D7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Reappointment, Promotion, and Tenure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BFD5C-B6B4-5240-A081-F97259114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257168"/>
            <a:ext cx="9775645" cy="445586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All Faculty (TT and non-TT) are subject to an annual review every </a:t>
            </a:r>
            <a:r>
              <a:rPr lang="en-US" dirty="0" smtClean="0"/>
              <a:t>year: you </a:t>
            </a:r>
            <a:r>
              <a:rPr lang="en-US" dirty="0"/>
              <a:t>may receive a numerical score in certain areas, or a written report. </a:t>
            </a:r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Reappointment (Critical</a:t>
            </a:r>
            <a:r>
              <a:rPr lang="en-US" sz="2800" dirty="0"/>
              <a:t>, 3</a:t>
            </a:r>
            <a:r>
              <a:rPr lang="en-US" sz="2800" baseline="30000" dirty="0"/>
              <a:t>rd</a:t>
            </a:r>
            <a:r>
              <a:rPr lang="en-US" sz="2800" dirty="0"/>
              <a:t> Year or PTTR, Progress Towards Tenure Review</a:t>
            </a:r>
            <a:r>
              <a:rPr lang="en-US" sz="2800" dirty="0" smtClean="0"/>
              <a:t>)</a:t>
            </a:r>
          </a:p>
          <a:p>
            <a:pPr lvl="1"/>
            <a:r>
              <a:rPr lang="en-US" dirty="0" smtClean="0"/>
              <a:t>Faculty </a:t>
            </a:r>
            <a:r>
              <a:rPr lang="en-US" dirty="0"/>
              <a:t>on the tenure track</a:t>
            </a:r>
          </a:p>
          <a:p>
            <a:pPr lvl="1"/>
            <a:r>
              <a:rPr lang="en-US" dirty="0"/>
              <a:t>During 3rd academic year</a:t>
            </a:r>
          </a:p>
          <a:p>
            <a:r>
              <a:rPr lang="en-US" sz="2800" dirty="0" smtClean="0"/>
              <a:t>Promotion</a:t>
            </a:r>
          </a:p>
          <a:p>
            <a:pPr lvl="1"/>
            <a:r>
              <a:rPr lang="en-US" dirty="0" err="1"/>
              <a:t>Asst</a:t>
            </a:r>
            <a:r>
              <a:rPr lang="en-US" dirty="0"/>
              <a:t> à </a:t>
            </a:r>
            <a:r>
              <a:rPr lang="en-US" dirty="0" err="1"/>
              <a:t>Assoc</a:t>
            </a:r>
            <a:r>
              <a:rPr lang="en-US" dirty="0"/>
              <a:t>: During 6th academic year (submission: early summer after 5th year)</a:t>
            </a:r>
          </a:p>
          <a:p>
            <a:pPr lvl="1"/>
            <a:r>
              <a:rPr lang="en-US" dirty="0" err="1"/>
              <a:t>Assoc</a:t>
            </a:r>
            <a:r>
              <a:rPr lang="en-US" dirty="0"/>
              <a:t> à Full: During 6th year after promotion to Associate</a:t>
            </a:r>
          </a:p>
          <a:p>
            <a:r>
              <a:rPr lang="en-US" sz="2800" dirty="0" smtClean="0"/>
              <a:t>Tenure</a:t>
            </a:r>
          </a:p>
          <a:p>
            <a:pPr lvl="1"/>
            <a:r>
              <a:rPr lang="en-US" dirty="0"/>
              <a:t>Typically, after five (5) complete academic years, no later than six (6)</a:t>
            </a:r>
          </a:p>
          <a:p>
            <a:pPr lvl="1"/>
            <a:r>
              <a:rPr lang="en-US" dirty="0"/>
              <a:t>May include up to three (3) years’ prior credit</a:t>
            </a:r>
          </a:p>
          <a:p>
            <a:r>
              <a:rPr lang="en-US" sz="2800" dirty="0" smtClean="0"/>
              <a:t>Periodic Peer Review</a:t>
            </a:r>
            <a:endParaRPr lang="en-US" sz="2800" dirty="0"/>
          </a:p>
          <a:p>
            <a:pPr lvl="1"/>
            <a:r>
              <a:rPr lang="en-US" dirty="0" smtClean="0"/>
              <a:t>1st </a:t>
            </a:r>
            <a:r>
              <a:rPr lang="en-US" dirty="0"/>
              <a:t>PPR occurs five years after tenure; Every five (or three) years after that</a:t>
            </a:r>
          </a:p>
        </p:txBody>
      </p:sp>
    </p:spTree>
    <p:extLst>
      <p:ext uri="{BB962C8B-B14F-4D97-AF65-F5344CB8AC3E}">
        <p14:creationId xmlns:p14="http://schemas.microsoft.com/office/powerpoint/2010/main" val="220899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A22FA-76A3-2C40-BDB6-32D5F3D7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Pre-tenure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BFD5C-B6B4-5240-A081-F97259114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684365" cy="3767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Depending on your institution, you might have one or several of the following reviews prior to your tenure review:</a:t>
            </a:r>
          </a:p>
          <a:p>
            <a:r>
              <a:rPr lang="en-US" dirty="0"/>
              <a:t>Full Review </a:t>
            </a:r>
          </a:p>
          <a:p>
            <a:pPr lvl="1"/>
            <a:r>
              <a:rPr lang="en-US" dirty="0"/>
              <a:t>Critical, 3</a:t>
            </a:r>
            <a:r>
              <a:rPr lang="en-US" baseline="30000" dirty="0"/>
              <a:t>rd</a:t>
            </a:r>
            <a:r>
              <a:rPr lang="en-US" dirty="0"/>
              <a:t> year or PTTR Review: usually at the 3</a:t>
            </a:r>
            <a:r>
              <a:rPr lang="en-US" baseline="30000" dirty="0"/>
              <a:t>rd</a:t>
            </a:r>
            <a:r>
              <a:rPr lang="en-US" dirty="0"/>
              <a:t> year </a:t>
            </a:r>
          </a:p>
          <a:p>
            <a:pPr lvl="1"/>
            <a:r>
              <a:rPr lang="en-US" dirty="0"/>
              <a:t>Reviewed by the Chair, Dean, and various committees</a:t>
            </a:r>
          </a:p>
          <a:p>
            <a:r>
              <a:rPr lang="en-US" dirty="0"/>
              <a:t>Administrative and Peer Review</a:t>
            </a:r>
          </a:p>
          <a:p>
            <a:pPr lvl="1"/>
            <a:r>
              <a:rPr lang="en-US" dirty="0"/>
              <a:t>Reappointment Review and Periodic Peer Review</a:t>
            </a:r>
          </a:p>
          <a:p>
            <a:pPr lvl="1"/>
            <a:r>
              <a:rPr lang="en-US" dirty="0"/>
              <a:t>Reviewed by the Chair and Dean</a:t>
            </a:r>
          </a:p>
          <a:p>
            <a:pPr lvl="1"/>
            <a:r>
              <a:rPr lang="en-US" dirty="0"/>
              <a:t>Sometimes with peer review committee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118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A22FA-76A3-2C40-BDB6-32D5F3D7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is reviewed?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BFD5C-B6B4-5240-A081-F97259114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46852"/>
            <a:ext cx="9613861" cy="43766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Scholarship (Research and Creative Activities)</a:t>
            </a:r>
          </a:p>
          <a:p>
            <a:pPr lvl="1"/>
            <a:r>
              <a:rPr lang="en-US" dirty="0"/>
              <a:t>Scholarly Works: research and publications, conference presentations</a:t>
            </a:r>
          </a:p>
          <a:p>
            <a:pPr lvl="1"/>
            <a:r>
              <a:rPr lang="en-US" dirty="0"/>
              <a:t>Guest Conducting</a:t>
            </a:r>
          </a:p>
          <a:p>
            <a:pPr lvl="1"/>
            <a:r>
              <a:rPr lang="en-US" dirty="0"/>
              <a:t>Other: conducting competitions, workshops, awards, etc.</a:t>
            </a:r>
          </a:p>
          <a:p>
            <a:r>
              <a:rPr lang="en-US" dirty="0"/>
              <a:t>Teaching</a:t>
            </a:r>
          </a:p>
          <a:p>
            <a:pPr lvl="1"/>
            <a:r>
              <a:rPr lang="en-US" dirty="0"/>
              <a:t>Ensemble, Conducting, other academic courses</a:t>
            </a:r>
          </a:p>
          <a:p>
            <a:pPr lvl="1"/>
            <a:r>
              <a:rPr lang="en-US" dirty="0"/>
              <a:t>Course and curriculum development, teaching awards</a:t>
            </a:r>
          </a:p>
          <a:p>
            <a:pPr lvl="1"/>
            <a:r>
              <a:rPr lang="en-US" dirty="0"/>
              <a:t>Student Evaluations</a:t>
            </a:r>
          </a:p>
          <a:p>
            <a:pPr lvl="1"/>
            <a:r>
              <a:rPr lang="en-US" dirty="0"/>
              <a:t>Peer Teaching Observations and Evaluations</a:t>
            </a:r>
          </a:p>
          <a:p>
            <a:r>
              <a:rPr lang="en-US" dirty="0"/>
              <a:t>Service</a:t>
            </a:r>
          </a:p>
          <a:p>
            <a:pPr lvl="1"/>
            <a:r>
              <a:rPr lang="en-US" dirty="0"/>
              <a:t>Service to the profession: professional organizations</a:t>
            </a:r>
          </a:p>
          <a:p>
            <a:pPr lvl="1"/>
            <a:r>
              <a:rPr lang="en-US" dirty="0"/>
              <a:t>Service to the community: clinics, adjudication </a:t>
            </a:r>
          </a:p>
          <a:p>
            <a:pPr lvl="1"/>
            <a:r>
              <a:rPr lang="en-US" dirty="0"/>
              <a:t>Service to the institution: committees, outreach activities, summer camps etc.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8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Documents for Tenure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94465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600" dirty="0" err="1"/>
              <a:t>Biosketch</a:t>
            </a:r>
            <a:endParaRPr lang="en-US" sz="26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600" dirty="0"/>
              <a:t>Internal Letters (from the Chair, Dean, school committees, colleagues, students)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600" dirty="0"/>
              <a:t>Teaching and Training Assessments (peer </a:t>
            </a:r>
            <a:r>
              <a:rPr lang="en-US" sz="2600" dirty="0" smtClean="0"/>
              <a:t>evaluations and/or student course evaluation)</a:t>
            </a:r>
            <a:endParaRPr lang="en-US" sz="26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600" dirty="0"/>
              <a:t>External Letters from reviewers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600" dirty="0"/>
              <a:t>Additional letters of support from professional colleagues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600" dirty="0"/>
              <a:t>Personal Narratives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600" dirty="0" smtClean="0"/>
              <a:t>Academia </a:t>
            </a:r>
            <a:r>
              <a:rPr lang="en-US" sz="2600" dirty="0"/>
              <a:t>CV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600" dirty="0" smtClean="0"/>
              <a:t>Examples </a:t>
            </a:r>
            <a:r>
              <a:rPr lang="en-US" sz="2600" dirty="0"/>
              <a:t>of scholarship (recordings, publications etc.)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2573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A22FA-76A3-2C40-BDB6-32D5F3D7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Tenure Review Schedule (GT)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BFD5C-B6B4-5240-A081-F97259114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431627" cy="359931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May 15: 	Candidate submits list of potential external reviewers</a:t>
            </a:r>
            <a:endParaRPr lang="en-US" sz="4000" dirty="0"/>
          </a:p>
          <a:p>
            <a:pPr lvl="0"/>
            <a:r>
              <a:rPr lang="en-US" dirty="0"/>
              <a:t>June 1: 	Candidate submits dossier to chair</a:t>
            </a:r>
            <a:endParaRPr lang="en-US" sz="4000" dirty="0"/>
          </a:p>
          <a:p>
            <a:pPr lvl="0"/>
            <a:r>
              <a:rPr lang="en-US" dirty="0"/>
              <a:t>June 8: 	Chair sends dossier out for external review</a:t>
            </a:r>
            <a:endParaRPr lang="en-US" sz="4000" dirty="0"/>
          </a:p>
          <a:p>
            <a:pPr lvl="0"/>
            <a:r>
              <a:rPr lang="en-US" dirty="0"/>
              <a:t>August 7: 	External letters due</a:t>
            </a:r>
            <a:endParaRPr lang="en-US" sz="4000" dirty="0"/>
          </a:p>
          <a:p>
            <a:pPr lvl="0"/>
            <a:r>
              <a:rPr lang="en-US" dirty="0"/>
              <a:t>August 22:	Deadline for final dossier (if revising)</a:t>
            </a:r>
            <a:endParaRPr lang="en-US" sz="4000" dirty="0"/>
          </a:p>
          <a:p>
            <a:pPr lvl="0"/>
            <a:r>
              <a:rPr lang="en-US" dirty="0"/>
              <a:t>August 22:	Chair charges school committee (if appropriate)</a:t>
            </a:r>
            <a:endParaRPr lang="en-US" sz="4000" dirty="0"/>
          </a:p>
          <a:p>
            <a:pPr lvl="0"/>
            <a:r>
              <a:rPr lang="en-US" dirty="0"/>
              <a:t>September 21:	School committee letter due</a:t>
            </a:r>
            <a:endParaRPr lang="en-US" sz="4000" dirty="0"/>
          </a:p>
          <a:p>
            <a:pPr lvl="0"/>
            <a:r>
              <a:rPr lang="en-US" dirty="0"/>
              <a:t>October 8:	Chair’s letter and candidate’s materials due in Dean’s Office</a:t>
            </a:r>
            <a:endParaRPr lang="en-US" sz="4000" dirty="0"/>
          </a:p>
          <a:p>
            <a:pPr lvl="0"/>
            <a:r>
              <a:rPr lang="en-US" dirty="0"/>
              <a:t>November 8:	College committee letter due</a:t>
            </a:r>
            <a:endParaRPr lang="en-US" sz="4000" dirty="0"/>
          </a:p>
          <a:p>
            <a:pPr lvl="0"/>
            <a:r>
              <a:rPr lang="en-US" dirty="0"/>
              <a:t>November 21:	Dean’s letter due</a:t>
            </a:r>
            <a:endParaRPr lang="en-US" sz="4000" dirty="0"/>
          </a:p>
          <a:p>
            <a:pPr lvl="0"/>
            <a:r>
              <a:rPr lang="en-US" dirty="0"/>
              <a:t>December 1:	Complete package submitted to Faculty Affairs</a:t>
            </a:r>
            <a:endParaRPr lang="en-US" sz="40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885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874580-25FF-344A-9F50-FA3A736FF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BD730E-9876-DB48-890D-6170393AB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240692"/>
            <a:ext cx="9518122" cy="4341340"/>
          </a:xfrm>
        </p:spPr>
        <p:txBody>
          <a:bodyPr>
            <a:noAutofit/>
          </a:bodyPr>
          <a:lstStyle/>
          <a:p>
            <a:r>
              <a:rPr lang="en-US" sz="1600" dirty="0"/>
              <a:t>You are generally asked to provide 4-6 names of potential </a:t>
            </a:r>
            <a:r>
              <a:rPr lang="en-US" sz="1600" dirty="0" smtClean="0"/>
              <a:t>reviewers, while your Chair might have the final selection of the reviewers</a:t>
            </a:r>
            <a:endParaRPr lang="en-US" sz="1600" dirty="0"/>
          </a:p>
          <a:p>
            <a:r>
              <a:rPr lang="en-US" sz="1600" dirty="0"/>
              <a:t>Your file will typically be sent to </a:t>
            </a:r>
            <a:r>
              <a:rPr lang="en-US" sz="1600" dirty="0" smtClean="0"/>
              <a:t>4-6</a:t>
            </a:r>
            <a:r>
              <a:rPr lang="en-US" sz="1600" dirty="0" smtClean="0"/>
              <a:t> </a:t>
            </a:r>
            <a:r>
              <a:rPr lang="en-US" sz="1600" dirty="0"/>
              <a:t>external experts to review</a:t>
            </a:r>
          </a:p>
          <a:p>
            <a:r>
              <a:rPr lang="en-US" sz="1600" dirty="0"/>
              <a:t>Typically, three of these will be nominated by you, and three of these will be selected by your Dean or Tenure Committee</a:t>
            </a:r>
          </a:p>
          <a:p>
            <a:r>
              <a:rPr lang="en-US" sz="1600" dirty="0"/>
              <a:t>This file for external review is your scholarship/research </a:t>
            </a:r>
            <a:r>
              <a:rPr lang="en-US" sz="1600" i="1" dirty="0"/>
              <a:t>only</a:t>
            </a:r>
            <a:r>
              <a:rPr lang="en-US" sz="1600" dirty="0"/>
              <a:t>, and does not include your entire tenure portfolio</a:t>
            </a:r>
          </a:p>
          <a:p>
            <a:r>
              <a:rPr lang="en-US" sz="1600" dirty="0"/>
              <a:t>These faculty members are typically those from very similar, or peer institutions in very similar roles to you</a:t>
            </a:r>
          </a:p>
          <a:p>
            <a:r>
              <a:rPr lang="en-US" sz="1600" dirty="0"/>
              <a:t>These colleagues will review your recordings, publications, professional activity and provide a statement detailing why you should/should not be granted tenure </a:t>
            </a:r>
          </a:p>
          <a:p>
            <a:r>
              <a:rPr lang="en-US" sz="1600" dirty="0"/>
              <a:t>These letters of external verification are extremely critical, and can ‘make or break’ a tenure application</a:t>
            </a:r>
          </a:p>
          <a:p>
            <a:r>
              <a:rPr lang="en-US" sz="1600" dirty="0"/>
              <a:t>Sample materials to include in this portfolio are: links to recordings, concert programs, statement of creative work, links to publications etc.</a:t>
            </a:r>
          </a:p>
        </p:txBody>
      </p:sp>
    </p:spTree>
    <p:extLst>
      <p:ext uri="{BB962C8B-B14F-4D97-AF65-F5344CB8AC3E}">
        <p14:creationId xmlns:p14="http://schemas.microsoft.com/office/powerpoint/2010/main" val="2124072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A22FA-76A3-2C40-BDB6-32D5F3D7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BFD5C-B6B4-5240-A081-F97259114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74788"/>
            <a:ext cx="10732746" cy="42485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Reappointment (3</a:t>
            </a:r>
            <a:r>
              <a:rPr lang="en-US" baseline="30000" dirty="0"/>
              <a:t>rd</a:t>
            </a:r>
            <a:r>
              <a:rPr lang="en-US" dirty="0"/>
              <a:t> Year Review) </a:t>
            </a:r>
          </a:p>
          <a:p>
            <a:pPr lvl="1"/>
            <a:r>
              <a:rPr lang="en-US" dirty="0"/>
              <a:t>Reappointment</a:t>
            </a:r>
          </a:p>
          <a:p>
            <a:pPr lvl="1"/>
            <a:r>
              <a:rPr lang="en-US" dirty="0"/>
              <a:t>Reappointment subject to certain conditions (possibly with mentoring, guidance etc.)</a:t>
            </a:r>
          </a:p>
          <a:p>
            <a:pPr lvl="1"/>
            <a:r>
              <a:rPr lang="en-US" dirty="0"/>
              <a:t>Conversion of position to a non-TT role such as lecturer</a:t>
            </a:r>
          </a:p>
          <a:p>
            <a:pPr lvl="1"/>
            <a:r>
              <a:rPr lang="en-US" dirty="0"/>
              <a:t>Non-reappointment</a:t>
            </a:r>
          </a:p>
          <a:p>
            <a:r>
              <a:rPr lang="en-US" dirty="0"/>
              <a:t>Tenure</a:t>
            </a:r>
          </a:p>
          <a:p>
            <a:pPr lvl="1"/>
            <a:r>
              <a:rPr lang="en-US" dirty="0"/>
              <a:t>Approved</a:t>
            </a:r>
          </a:p>
          <a:p>
            <a:pPr lvl="1"/>
            <a:r>
              <a:rPr lang="en-US" dirty="0"/>
              <a:t>Denied</a:t>
            </a:r>
          </a:p>
          <a:p>
            <a:pPr lvl="2"/>
            <a:r>
              <a:rPr lang="en-US" dirty="0"/>
              <a:t>One-year terminal contract for the following year</a:t>
            </a:r>
          </a:p>
          <a:p>
            <a:pPr lvl="2"/>
            <a:r>
              <a:rPr lang="en-US" dirty="0"/>
              <a:t>The candidate </a:t>
            </a:r>
            <a:r>
              <a:rPr lang="en-US" i="1" dirty="0"/>
              <a:t>may</a:t>
            </a:r>
            <a:r>
              <a:rPr lang="en-US" dirty="0"/>
              <a:t> be able to appeal and resubmit during that year (only in certain institutions)</a:t>
            </a:r>
          </a:p>
          <a:p>
            <a:r>
              <a:rPr lang="en-US" dirty="0"/>
              <a:t>Promotion to </a:t>
            </a:r>
            <a:r>
              <a:rPr lang="en-US" dirty="0"/>
              <a:t>(</a:t>
            </a:r>
            <a:r>
              <a:rPr lang="en-US" dirty="0" smtClean="0"/>
              <a:t>Full</a:t>
            </a:r>
            <a:r>
              <a:rPr lang="en-US" dirty="0"/>
              <a:t>) Professor</a:t>
            </a:r>
          </a:p>
          <a:p>
            <a:pPr lvl="1"/>
            <a:r>
              <a:rPr lang="en-US" dirty="0"/>
              <a:t>Approved or denied, with no impact on contract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957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A22FA-76A3-2C40-BDB6-32D5F3D7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BFD5C-B6B4-5240-A081-F97259114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431627" cy="359931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5557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419</TotalTime>
  <Words>660</Words>
  <Application>Microsoft Office PowerPoint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Berlin</vt:lpstr>
      <vt:lpstr>Collegiate Orchestral Conducting: Session 6 Demystifying Tenure Requirements</vt:lpstr>
      <vt:lpstr>With….</vt:lpstr>
      <vt:lpstr>Reappointment, Promotion, and Tenure</vt:lpstr>
      <vt:lpstr>Pre-tenure reviews</vt:lpstr>
      <vt:lpstr>So what is reviewed?</vt:lpstr>
      <vt:lpstr>Sample Documents for Tenure Review</vt:lpstr>
      <vt:lpstr>Sample Tenure Review Schedule (GT)</vt:lpstr>
      <vt:lpstr>External Evaluations</vt:lpstr>
      <vt:lpstr>Possible Outcomes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Collegiate Orchestral Conducting: Session 3 How to Rock the Interview</dc:title>
  <dc:creator>Carolyn Watson</dc:creator>
  <cp:lastModifiedBy>Ting, Chaowen</cp:lastModifiedBy>
  <cp:revision>40</cp:revision>
  <dcterms:created xsi:type="dcterms:W3CDTF">2020-07-05T17:43:11Z</dcterms:created>
  <dcterms:modified xsi:type="dcterms:W3CDTF">2020-07-12T02:17:32Z</dcterms:modified>
</cp:coreProperties>
</file>