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5" r:id="rId4"/>
    <p:sldId id="287" r:id="rId5"/>
    <p:sldId id="276" r:id="rId6"/>
    <p:sldId id="277" r:id="rId7"/>
    <p:sldId id="284" r:id="rId8"/>
    <p:sldId id="283" r:id="rId9"/>
    <p:sldId id="286" r:id="rId10"/>
    <p:sldId id="278" r:id="rId11"/>
    <p:sldId id="279" r:id="rId12"/>
    <p:sldId id="27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79"/>
    <p:restoredTop sz="94675"/>
  </p:normalViewPr>
  <p:slideViewPr>
    <p:cSldViewPr snapToGrid="0" snapToObjects="1">
      <p:cViewPr varScale="1">
        <p:scale>
          <a:sx n="47" d="100"/>
          <a:sy n="47" d="100"/>
        </p:scale>
        <p:origin x="5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uorchestra.org/previous-seasons-repertoir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ama-musica.com/stories/2019_2020_orchestra_seasons.html" TargetMode="External"/><Relationship Id="rId2" Type="http://schemas.openxmlformats.org/officeDocument/2006/relationships/hyperlink" Target="https://www.bsomusic.org/stories/what-data-tells-us-about-the-2015-16-orchestra-season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wp.gatech.edu/maestroasprofessor/resources/" TargetMode="External"/><Relationship Id="rId5" Type="http://schemas.openxmlformats.org/officeDocument/2006/relationships/hyperlink" Target="https://cbso.co.uk/news/our-keychange-50-50-pledge" TargetMode="External"/><Relationship Id="rId4" Type="http://schemas.openxmlformats.org/officeDocument/2006/relationships/hyperlink" Target="https://www.cuorchestra.org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adwhiteprofessors.cornell.edu/2015/07/22/wynton-marsali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rnell.edu/video/gustav-holsts-the-planet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cuorchestra.org/suppor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5B88BE-008D-D04F-8472-BD6AC0B4E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79" y="2594561"/>
            <a:ext cx="8144134" cy="1373070"/>
          </a:xfrm>
        </p:spPr>
        <p:txBody>
          <a:bodyPr/>
          <a:lstStyle/>
          <a:p>
            <a:r>
              <a:rPr lang="en-US" sz="3200" dirty="0"/>
              <a:t>Collegiate Orchestral Conducting: Session 7 </a:t>
            </a:r>
            <a:r>
              <a:rPr lang="en-US" sz="1800" dirty="0"/>
              <a:t>Programming — Choosing the Right Repertoire for your Ensemble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4E290AC-2B02-9744-8054-4E173C4672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7578" y="4687952"/>
            <a:ext cx="8790250" cy="19196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Dr. </a:t>
            </a:r>
            <a:r>
              <a:rPr lang="en-US" dirty="0" err="1"/>
              <a:t>Chaowen</a:t>
            </a:r>
            <a:r>
              <a:rPr lang="en-US" dirty="0"/>
              <a:t> Ting</a:t>
            </a:r>
          </a:p>
          <a:p>
            <a:r>
              <a:rPr lang="en-US" dirty="0"/>
              <a:t>Director of Orchestral Studies, Georgia Institute of Technology</a:t>
            </a:r>
          </a:p>
          <a:p>
            <a:endParaRPr lang="en-US" dirty="0"/>
          </a:p>
          <a:p>
            <a:r>
              <a:rPr lang="en-US" dirty="0"/>
              <a:t>Dr. Carolyn Watson</a:t>
            </a:r>
          </a:p>
          <a:p>
            <a:r>
              <a:rPr lang="en-US" dirty="0"/>
              <a:t>Director of Orchestral Studies, University of Kansas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715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8B615E-040D-194F-87AE-DC54D1EF7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With….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534902-C4C6-9F4A-8E86-47F5332A0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602523"/>
            <a:ext cx="9789971" cy="3333666"/>
          </a:xfrm>
        </p:spPr>
        <p:txBody>
          <a:bodyPr>
            <a:normAutofit fontScale="92500"/>
          </a:bodyPr>
          <a:lstStyle/>
          <a:p>
            <a:pPr marL="0" indent="0" algn="r">
              <a:buNone/>
            </a:pPr>
            <a:endParaRPr lang="en-US" sz="3600" dirty="0"/>
          </a:p>
          <a:p>
            <a:pPr marL="0" indent="0" algn="r">
              <a:buNone/>
            </a:pPr>
            <a:r>
              <a:rPr lang="en-US" sz="3600" dirty="0"/>
              <a:t>Professor Chris </a:t>
            </a:r>
            <a:r>
              <a:rPr lang="en-US" sz="3600" dirty="0" err="1"/>
              <a:t>Younghoon</a:t>
            </a:r>
            <a:r>
              <a:rPr lang="en-US" sz="3600" dirty="0"/>
              <a:t> Kim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000" dirty="0"/>
              <a:t>Director of Orchestras, Associate Professor of Music,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000" dirty="0"/>
              <a:t>Cornell University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000" dirty="0"/>
              <a:t>Director of Instrumental Activities,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000" dirty="0"/>
              <a:t>Choi Family Endowed Chair Designate at Occidental College </a:t>
            </a:r>
          </a:p>
        </p:txBody>
      </p:sp>
    </p:spTree>
    <p:extLst>
      <p:ext uri="{BB962C8B-B14F-4D97-AF65-F5344CB8AC3E}">
        <p14:creationId xmlns:p14="http://schemas.microsoft.com/office/powerpoint/2010/main" val="3193444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1A22FA-76A3-2C40-BDB6-32D5F3D7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You are now the new conductor of an orchestra……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6BFD5C-B6B4-5240-A081-F97259114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673479" cy="4183670"/>
          </a:xfrm>
        </p:spPr>
        <p:txBody>
          <a:bodyPr>
            <a:noAutofit/>
          </a:bodyPr>
          <a:lstStyle/>
          <a:p>
            <a:endParaRPr lang="en-US" sz="6600" dirty="0"/>
          </a:p>
          <a:p>
            <a:pPr marL="0" indent="0" algn="r">
              <a:buNone/>
            </a:pPr>
            <a:r>
              <a:rPr lang="en-US" sz="6600" dirty="0"/>
              <a:t>….</a:t>
            </a:r>
            <a:r>
              <a:rPr lang="en-US" sz="6000" dirty="0"/>
              <a:t>Oh heck… </a:t>
            </a:r>
          </a:p>
          <a:p>
            <a:pPr marL="0" indent="0" algn="r">
              <a:buNone/>
            </a:pPr>
            <a:r>
              <a:rPr lang="en-US" sz="6000" dirty="0"/>
              <a:t>What do I do? </a:t>
            </a:r>
          </a:p>
          <a:p>
            <a:pPr marL="0" indent="0" algn="r">
              <a:buNone/>
            </a:pPr>
            <a:r>
              <a:rPr lang="en-US" sz="6000" dirty="0"/>
              <a:t>Where do I start?</a:t>
            </a:r>
          </a:p>
        </p:txBody>
      </p:sp>
    </p:spTree>
    <p:extLst>
      <p:ext uri="{BB962C8B-B14F-4D97-AF65-F5344CB8AC3E}">
        <p14:creationId xmlns:p14="http://schemas.microsoft.com/office/powerpoint/2010/main" val="2208999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F3E8F8-2F66-5541-A1BF-00EDF73B8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ECDEBB-2AFD-5740-8BA7-B9DEFFA87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413687"/>
            <a:ext cx="10031222" cy="444431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How many performances does your ensemble typically do</a:t>
            </a:r>
            <a:r>
              <a:rPr lang="en-US" dirty="0" smtClean="0"/>
              <a:t>? The length of concerts?</a:t>
            </a:r>
            <a:endParaRPr lang="en-US" dirty="0"/>
          </a:p>
          <a:p>
            <a:r>
              <a:rPr lang="en-US" dirty="0" smtClean="0"/>
              <a:t>Rehearsal: </a:t>
            </a:r>
          </a:p>
          <a:p>
            <a:pPr lvl="1"/>
            <a:r>
              <a:rPr lang="en-US" dirty="0" smtClean="0"/>
              <a:t>How </a:t>
            </a:r>
            <a:r>
              <a:rPr lang="en-US" dirty="0"/>
              <a:t>long does </a:t>
            </a:r>
            <a:r>
              <a:rPr lang="en-US" dirty="0" smtClean="0"/>
              <a:t>the ensemble </a:t>
            </a:r>
            <a:r>
              <a:rPr lang="en-US" dirty="0"/>
              <a:t>generally take to prepare a performance?</a:t>
            </a:r>
          </a:p>
          <a:p>
            <a:pPr lvl="1"/>
            <a:r>
              <a:rPr lang="en-US" dirty="0" smtClean="0"/>
              <a:t>How </a:t>
            </a:r>
            <a:r>
              <a:rPr lang="en-US" dirty="0"/>
              <a:t>much rehearsal time do you have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What’s the rehearsal structure (weekly, bi-weekly, how many hours of them,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Musicians: </a:t>
            </a:r>
          </a:p>
          <a:p>
            <a:pPr lvl="1"/>
            <a:r>
              <a:rPr lang="en-US" dirty="0" smtClean="0"/>
              <a:t>who are the students in your orchestra and why are they there?</a:t>
            </a:r>
          </a:p>
          <a:p>
            <a:pPr lvl="1"/>
            <a:r>
              <a:rPr lang="en-US" dirty="0" smtClean="0"/>
              <a:t>Major </a:t>
            </a:r>
            <a:r>
              <a:rPr lang="en-US" dirty="0" err="1" smtClean="0"/>
              <a:t>v.s</a:t>
            </a:r>
            <a:r>
              <a:rPr lang="en-US" dirty="0" smtClean="0"/>
              <a:t>. Non-Major, student-only </a:t>
            </a:r>
            <a:r>
              <a:rPr lang="en-US" dirty="0" err="1" smtClean="0"/>
              <a:t>v.s</a:t>
            </a:r>
            <a:r>
              <a:rPr lang="en-US" dirty="0" smtClean="0"/>
              <a:t>. </a:t>
            </a:r>
            <a:r>
              <a:rPr lang="en-US" dirty="0" err="1" smtClean="0"/>
              <a:t>student+community+hired</a:t>
            </a:r>
            <a:r>
              <a:rPr lang="en-US" dirty="0" smtClean="0"/>
              <a:t> musicians</a:t>
            </a:r>
            <a:endParaRPr lang="en-US" dirty="0"/>
          </a:p>
          <a:p>
            <a:r>
              <a:rPr lang="en-US" dirty="0" smtClean="0"/>
              <a:t>What </a:t>
            </a:r>
            <a:r>
              <a:rPr lang="en-US" dirty="0"/>
              <a:t>else normally happens over the course of the semester?          </a:t>
            </a:r>
            <a:endParaRPr lang="en-US" dirty="0" smtClean="0"/>
          </a:p>
          <a:p>
            <a:pPr lvl="1"/>
            <a:r>
              <a:rPr lang="en-US" dirty="0" err="1" smtClean="0"/>
              <a:t>Eg</a:t>
            </a:r>
            <a:r>
              <a:rPr lang="en-US" dirty="0"/>
              <a:t>. Collage concert, Holiday/Christmas Vespers, Concerto Competition, Opera, Scholarship Concert etc.</a:t>
            </a:r>
          </a:p>
          <a:p>
            <a:r>
              <a:rPr lang="en-US" dirty="0"/>
              <a:t>Programming is not only about what students will play, but also what students will </a:t>
            </a:r>
            <a:r>
              <a:rPr lang="en-US" u="sng" dirty="0"/>
              <a:t>NOT</a:t>
            </a:r>
            <a:r>
              <a:rPr lang="en-US" dirty="0"/>
              <a:t> play.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296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C21BF1-B90A-B94E-8842-2756270E7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Research, Gather </a:t>
            </a:r>
            <a:r>
              <a:rPr lang="en-US" dirty="0" smtClean="0"/>
              <a:t>Data, and Consider…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83B755-48D4-234F-87B1-2A43217FE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286000"/>
            <a:ext cx="9613861" cy="41425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Past programs:</a:t>
            </a:r>
          </a:p>
          <a:p>
            <a:pPr lvl="1"/>
            <a:r>
              <a:rPr lang="en-US" dirty="0" smtClean="0"/>
              <a:t>Example: Cornell University Orchestra [</a:t>
            </a:r>
            <a:r>
              <a:rPr lang="en-US" dirty="0" smtClean="0">
                <a:hlinkClick r:id="rId2"/>
              </a:rPr>
              <a:t>link</a:t>
            </a:r>
            <a:r>
              <a:rPr lang="en-US" dirty="0" smtClean="0"/>
              <a:t>]</a:t>
            </a:r>
          </a:p>
          <a:p>
            <a:pPr lvl="1"/>
            <a:r>
              <a:rPr lang="en-US" dirty="0"/>
              <a:t>The more you can find out about what the orchestra has performed in the recent 4-5 </a:t>
            </a:r>
            <a:r>
              <a:rPr lang="en-US" dirty="0" smtClean="0"/>
              <a:t>years the better</a:t>
            </a:r>
            <a:endParaRPr lang="en-US" dirty="0"/>
          </a:p>
          <a:p>
            <a:r>
              <a:rPr lang="en-US" dirty="0" smtClean="0"/>
              <a:t>Ask your community:</a:t>
            </a:r>
          </a:p>
          <a:p>
            <a:pPr lvl="1"/>
            <a:r>
              <a:rPr lang="en-US" dirty="0" smtClean="0"/>
              <a:t>Get </a:t>
            </a:r>
            <a:r>
              <a:rPr lang="en-US" dirty="0"/>
              <a:t>applied faculty involved – very </a:t>
            </a:r>
            <a:r>
              <a:rPr lang="en-US" dirty="0" smtClean="0"/>
              <a:t>important!</a:t>
            </a:r>
          </a:p>
          <a:p>
            <a:pPr lvl="1"/>
            <a:r>
              <a:rPr lang="en-US" dirty="0" smtClean="0"/>
              <a:t>Ask </a:t>
            </a:r>
            <a:r>
              <a:rPr lang="en-US" dirty="0"/>
              <a:t>students what they would like to </a:t>
            </a:r>
            <a:r>
              <a:rPr lang="en-US" dirty="0" smtClean="0"/>
              <a:t>play</a:t>
            </a:r>
          </a:p>
          <a:p>
            <a:pPr lvl="1"/>
            <a:r>
              <a:rPr lang="en-US" dirty="0" smtClean="0"/>
              <a:t>If unsure about what your students will be capable of, </a:t>
            </a:r>
            <a:r>
              <a:rPr lang="en-US" dirty="0"/>
              <a:t>run your ideas by the Dean/chair/faculty etc.</a:t>
            </a:r>
          </a:p>
          <a:p>
            <a:r>
              <a:rPr lang="en-US" dirty="0"/>
              <a:t>Logistics and Scheduling:</a:t>
            </a:r>
          </a:p>
          <a:p>
            <a:pPr lvl="1"/>
            <a:r>
              <a:rPr lang="en-US" dirty="0"/>
              <a:t>Do you have access to utility instruments such as secondary instruments, percussion, harp, celesta, piano, etc. </a:t>
            </a:r>
          </a:p>
          <a:p>
            <a:pPr lvl="1"/>
            <a:r>
              <a:rPr lang="en-US" dirty="0"/>
              <a:t>Will you have all the players all the time? How do rostering and schedules work?</a:t>
            </a:r>
          </a:p>
          <a:p>
            <a:pPr lvl="1"/>
            <a:r>
              <a:rPr lang="en-US" dirty="0"/>
              <a:t>Will you be sharing the hall/rehearsal room/percussion set with another ensemble?</a:t>
            </a:r>
          </a:p>
          <a:p>
            <a:r>
              <a:rPr lang="en-US" dirty="0" smtClean="0"/>
              <a:t>Money: What </a:t>
            </a:r>
            <a:r>
              <a:rPr lang="en-US" dirty="0"/>
              <a:t>is your budget? Do you even have a budget</a:t>
            </a:r>
            <a:r>
              <a:rPr lang="en-US" dirty="0" smtClean="0"/>
              <a:t>?!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567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7233DE-FA6D-A340-81E4-A2573D493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When forming a program….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F6D462-07C2-BB4A-954F-8888DD5D0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06872"/>
            <a:ext cx="10142168" cy="4281818"/>
          </a:xfrm>
        </p:spPr>
        <p:txBody>
          <a:bodyPr>
            <a:normAutofit/>
          </a:bodyPr>
          <a:lstStyle/>
          <a:p>
            <a:r>
              <a:rPr lang="en-US" dirty="0"/>
              <a:t>A balanced diet always works well</a:t>
            </a:r>
          </a:p>
          <a:p>
            <a:r>
              <a:rPr lang="en-US" dirty="0" smtClean="0"/>
              <a:t>Consider </a:t>
            </a:r>
            <a:r>
              <a:rPr lang="en-US" dirty="0"/>
              <a:t>all members of your ensemble, and their collective experience over the course of a semester. 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engaged is your contrabassoonist? 4</a:t>
            </a:r>
            <a:r>
              <a:rPr lang="en-US" baseline="30000" dirty="0"/>
              <a:t>th</a:t>
            </a:r>
            <a:r>
              <a:rPr lang="en-US" dirty="0"/>
              <a:t> percussionist? Tuba </a:t>
            </a:r>
            <a:r>
              <a:rPr lang="en-US" dirty="0" smtClean="0"/>
              <a:t>player?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you strings overworked? Are your winds bored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For music majors, pieces that they need to know in order to audition for a job?</a:t>
            </a:r>
            <a:endParaRPr lang="en-US" dirty="0"/>
          </a:p>
          <a:p>
            <a:r>
              <a:rPr lang="en-US" dirty="0" smtClean="0"/>
              <a:t>Each </a:t>
            </a:r>
            <a:r>
              <a:rPr lang="en-US" dirty="0"/>
              <a:t>piece you pick will effect how your orchestra </a:t>
            </a:r>
            <a:r>
              <a:rPr lang="en-US" dirty="0" smtClean="0"/>
              <a:t>grows – </a:t>
            </a:r>
            <a:br>
              <a:rPr lang="en-US" dirty="0" smtClean="0"/>
            </a:br>
            <a:r>
              <a:rPr lang="en-US" dirty="0" smtClean="0"/>
              <a:t>It </a:t>
            </a:r>
            <a:r>
              <a:rPr lang="en-US" dirty="0"/>
              <a:t>is important to champion composers and unknown composers especially under represented groups, but you need to also balance standard repertoire, and the need of the orchestra to grow.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653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7233DE-FA6D-A340-81E4-A2573D493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Diverse and Inclusive Programming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F6D462-07C2-BB4A-954F-8888DD5D0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06872"/>
            <a:ext cx="10142168" cy="4281818"/>
          </a:xfrm>
        </p:spPr>
        <p:txBody>
          <a:bodyPr>
            <a:normAutofit/>
          </a:bodyPr>
          <a:lstStyle/>
          <a:p>
            <a:r>
              <a:rPr lang="en-US" dirty="0" smtClean="0"/>
              <a:t>Backgroun</a:t>
            </a:r>
            <a:r>
              <a:rPr lang="en-US" dirty="0" smtClean="0"/>
              <a:t>d </a:t>
            </a:r>
          </a:p>
          <a:p>
            <a:pPr lvl="1"/>
            <a:r>
              <a:rPr lang="en-US" dirty="0" smtClean="0"/>
              <a:t>Studies on US orchestras 2015-16 program by Ricky O’Bannon [</a:t>
            </a:r>
            <a:r>
              <a:rPr lang="en-US" dirty="0" smtClean="0">
                <a:hlinkClick r:id="rId2"/>
              </a:rPr>
              <a:t>link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/>
              <a:t>Study on international orchestras 2019-2020 program by Donne Women in Music [</a:t>
            </a:r>
            <a:r>
              <a:rPr lang="en-US" dirty="0" smtClean="0">
                <a:hlinkClick r:id="rId3"/>
              </a:rPr>
              <a:t>link</a:t>
            </a:r>
            <a:r>
              <a:rPr lang="en-US" dirty="0" smtClean="0"/>
              <a:t>]</a:t>
            </a:r>
          </a:p>
          <a:p>
            <a:r>
              <a:rPr lang="en-US" dirty="0" smtClean="0"/>
              <a:t>Take Actions:</a:t>
            </a:r>
          </a:p>
          <a:p>
            <a:pPr lvl="1"/>
            <a:r>
              <a:rPr lang="en-US" dirty="0" smtClean="0"/>
              <a:t>Cornell University </a:t>
            </a:r>
            <a:r>
              <a:rPr lang="en-US" dirty="0" smtClean="0"/>
              <a:t>BLM Statement [</a:t>
            </a:r>
            <a:r>
              <a:rPr lang="en-US" dirty="0" smtClean="0">
                <a:hlinkClick r:id="rId4"/>
              </a:rPr>
              <a:t>link</a:t>
            </a:r>
            <a:r>
              <a:rPr lang="en-US" dirty="0" smtClean="0"/>
              <a:t>]</a:t>
            </a:r>
            <a:endParaRPr lang="en-US" dirty="0"/>
          </a:p>
          <a:p>
            <a:pPr lvl="1"/>
            <a:r>
              <a:rPr lang="en-US" dirty="0" smtClean="0"/>
              <a:t>The 50:50 challenge of equal gender representation [</a:t>
            </a:r>
            <a:r>
              <a:rPr lang="en-US" dirty="0" smtClean="0">
                <a:hlinkClick r:id="rId5"/>
              </a:rPr>
              <a:t>link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/>
              <a:t>Program </a:t>
            </a:r>
            <a:r>
              <a:rPr lang="en-US" dirty="0"/>
              <a:t>what you know and what you don’t </a:t>
            </a:r>
            <a:r>
              <a:rPr lang="en-US" dirty="0" smtClean="0"/>
              <a:t>know</a:t>
            </a:r>
            <a:endParaRPr lang="en-US" dirty="0"/>
          </a:p>
          <a:p>
            <a:r>
              <a:rPr lang="en-US" dirty="0"/>
              <a:t>Links to resources on the Maestro as Professor </a:t>
            </a:r>
            <a:r>
              <a:rPr lang="en-US" dirty="0" smtClean="0"/>
              <a:t>website [</a:t>
            </a:r>
            <a:r>
              <a:rPr lang="en-US" dirty="0" smtClean="0">
                <a:hlinkClick r:id="rId6"/>
              </a:rPr>
              <a:t>link</a:t>
            </a:r>
            <a:r>
              <a:rPr lang="en-US" dirty="0" smtClean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217774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7233DE-FA6D-A340-81E4-A2573D493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Contemporary music and commissioning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F6D462-07C2-BB4A-954F-8888DD5D0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166550"/>
            <a:ext cx="10142168" cy="4422139"/>
          </a:xfrm>
        </p:spPr>
        <p:txBody>
          <a:bodyPr>
            <a:normAutofit/>
          </a:bodyPr>
          <a:lstStyle/>
          <a:p>
            <a:r>
              <a:rPr lang="en-US" dirty="0"/>
              <a:t>Look to your colleagues and resources of your </a:t>
            </a:r>
            <a:r>
              <a:rPr lang="en-US" dirty="0" smtClean="0"/>
              <a:t>community:</a:t>
            </a:r>
          </a:p>
          <a:p>
            <a:pPr lvl="1"/>
            <a:r>
              <a:rPr lang="en-US" dirty="0" smtClean="0"/>
              <a:t>Who </a:t>
            </a:r>
            <a:r>
              <a:rPr lang="en-US" dirty="0"/>
              <a:t>is your composition </a:t>
            </a:r>
            <a:r>
              <a:rPr lang="en-US" dirty="0" smtClean="0"/>
              <a:t>faculty?</a:t>
            </a:r>
          </a:p>
          <a:p>
            <a:pPr lvl="1"/>
            <a:r>
              <a:rPr lang="en-US" dirty="0" smtClean="0"/>
              <a:t>Any </a:t>
            </a:r>
            <a:r>
              <a:rPr lang="en-US" dirty="0"/>
              <a:t>local composers who could provide guidance or pieces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Can anyone in your orchestra write music? Great success with student </a:t>
            </a:r>
            <a:r>
              <a:rPr lang="en-US" dirty="0" smtClean="0"/>
              <a:t>composers</a:t>
            </a:r>
            <a:endParaRPr lang="en-US" dirty="0"/>
          </a:p>
          <a:p>
            <a:r>
              <a:rPr lang="en-US" dirty="0" smtClean="0"/>
              <a:t>Co-commissions share </a:t>
            </a:r>
            <a:r>
              <a:rPr lang="en-US" dirty="0"/>
              <a:t>the expense of commissioning a new work for the orchestra</a:t>
            </a:r>
          </a:p>
          <a:p>
            <a:r>
              <a:rPr lang="en-US" dirty="0" smtClean="0"/>
              <a:t>Cornell Examples:</a:t>
            </a:r>
          </a:p>
          <a:p>
            <a:pPr lvl="1"/>
            <a:r>
              <a:rPr lang="en-US" dirty="0" smtClean="0"/>
              <a:t>A.D</a:t>
            </a:r>
            <a:r>
              <a:rPr lang="en-US" dirty="0"/>
              <a:t>. White House Professorship, does your institution have a guest lecturer-ship for very famous professors which were originally designed more for scholars and scientists that can be repurposed for inviting a composer? [</a:t>
            </a:r>
            <a:r>
              <a:rPr lang="en-US" dirty="0" smtClean="0">
                <a:hlinkClick r:id="rId2"/>
              </a:rPr>
              <a:t>Link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/>
              <a:t>Wynton </a:t>
            </a:r>
            <a:r>
              <a:rPr lang="en-US" dirty="0"/>
              <a:t>Marsalis project, Dawn Upshaw Project as examples.</a:t>
            </a:r>
          </a:p>
        </p:txBody>
      </p:sp>
    </p:spTree>
    <p:extLst>
      <p:ext uri="{BB962C8B-B14F-4D97-AF65-F5344CB8AC3E}">
        <p14:creationId xmlns:p14="http://schemas.microsoft.com/office/powerpoint/2010/main" val="3604079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7233DE-FA6D-A340-81E4-A2573D493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Collaborations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F6D462-07C2-BB4A-954F-8888DD5D0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06872"/>
            <a:ext cx="10142168" cy="4281818"/>
          </a:xfrm>
        </p:spPr>
        <p:txBody>
          <a:bodyPr>
            <a:normAutofit/>
          </a:bodyPr>
          <a:lstStyle/>
          <a:p>
            <a:r>
              <a:rPr lang="en-US" dirty="0" smtClean="0"/>
              <a:t>Internal Collaborations:</a:t>
            </a:r>
          </a:p>
          <a:p>
            <a:pPr lvl="1"/>
            <a:r>
              <a:rPr lang="en-US" dirty="0" smtClean="0"/>
              <a:t>Collaborate </a:t>
            </a:r>
            <a:r>
              <a:rPr lang="en-US" dirty="0"/>
              <a:t>with your colleagues as soloists</a:t>
            </a:r>
          </a:p>
          <a:p>
            <a:pPr lvl="1"/>
            <a:r>
              <a:rPr lang="en-US" dirty="0"/>
              <a:t>Work together with your choral colleagues</a:t>
            </a:r>
          </a:p>
          <a:p>
            <a:pPr lvl="1"/>
            <a:r>
              <a:rPr lang="en-US" dirty="0"/>
              <a:t>Look to find local resources, if you don’t have $$</a:t>
            </a:r>
          </a:p>
          <a:p>
            <a:pPr lvl="1"/>
            <a:r>
              <a:rPr lang="en-US" dirty="0" smtClean="0"/>
              <a:t>Look </a:t>
            </a:r>
            <a:r>
              <a:rPr lang="en-US" dirty="0"/>
              <a:t>to your neighbor. What departments in your university or college may want to collaborate with </a:t>
            </a:r>
            <a:r>
              <a:rPr lang="en-US" dirty="0" smtClean="0"/>
              <a:t>you?</a:t>
            </a:r>
          </a:p>
          <a:p>
            <a:r>
              <a:rPr lang="en-US" dirty="0" smtClean="0"/>
              <a:t>Examples: </a:t>
            </a:r>
          </a:p>
          <a:p>
            <a:pPr lvl="1"/>
            <a:r>
              <a:rPr lang="en-US" dirty="0" smtClean="0"/>
              <a:t>International </a:t>
            </a:r>
            <a:r>
              <a:rPr lang="en-US" dirty="0"/>
              <a:t>Astronomy conference, Jim Bell needed </a:t>
            </a:r>
            <a:r>
              <a:rPr lang="en-US" dirty="0" smtClean="0"/>
              <a:t>help [</a:t>
            </a:r>
            <a:r>
              <a:rPr lang="en-US" dirty="0" smtClean="0">
                <a:hlinkClick r:id="rId2"/>
              </a:rPr>
              <a:t>link</a:t>
            </a:r>
            <a:r>
              <a:rPr lang="en-US" dirty="0" smtClean="0"/>
              <a:t>].</a:t>
            </a:r>
            <a:endParaRPr lang="en-US" dirty="0"/>
          </a:p>
          <a:p>
            <a:pPr lvl="1"/>
            <a:r>
              <a:rPr lang="en-US" dirty="0" smtClean="0"/>
              <a:t>Ornithology </a:t>
            </a:r>
            <a:r>
              <a:rPr lang="en-US" dirty="0"/>
              <a:t>lab of Cornell – Pines of </a:t>
            </a:r>
            <a:r>
              <a:rPr lang="en-US" dirty="0" smtClean="0"/>
              <a:t>Rome</a:t>
            </a:r>
          </a:p>
          <a:p>
            <a:pPr lvl="1"/>
            <a:r>
              <a:rPr lang="en-US" dirty="0" smtClean="0"/>
              <a:t>Haydn </a:t>
            </a:r>
            <a:r>
              <a:rPr lang="en-US" dirty="0"/>
              <a:t>Scholar – Jim Webster Series of Middle </a:t>
            </a:r>
            <a:r>
              <a:rPr lang="en-US" dirty="0" smtClean="0"/>
              <a:t>symphonies</a:t>
            </a:r>
          </a:p>
          <a:p>
            <a:pPr lvl="1"/>
            <a:r>
              <a:rPr lang="en-US" dirty="0" smtClean="0"/>
              <a:t>Fortepiano </a:t>
            </a:r>
            <a:r>
              <a:rPr lang="en-US" dirty="0"/>
              <a:t>and Malcolm Bilson – Mozart Piano concerti </a:t>
            </a:r>
            <a:r>
              <a:rPr lang="en-US" dirty="0" smtClean="0"/>
              <a:t>project</a:t>
            </a:r>
          </a:p>
          <a:p>
            <a:pPr lvl="1"/>
            <a:r>
              <a:rPr lang="en-US" dirty="0" smtClean="0"/>
              <a:t>Ariana </a:t>
            </a:r>
            <a:r>
              <a:rPr lang="en-US" dirty="0"/>
              <a:t>Kim, Susan Waterbury, Nicholas Walker, </a:t>
            </a:r>
            <a:r>
              <a:rPr lang="en-US" dirty="0" err="1"/>
              <a:t>Xak</a:t>
            </a:r>
            <a:r>
              <a:rPr lang="en-US" dirty="0"/>
              <a:t> </a:t>
            </a:r>
            <a:r>
              <a:rPr lang="en-US" dirty="0" err="1"/>
              <a:t>Bjerken</a:t>
            </a:r>
            <a:r>
              <a:rPr lang="en-US" dirty="0"/>
              <a:t>, Miri </a:t>
            </a:r>
            <a:r>
              <a:rPr lang="en-US" dirty="0" err="1"/>
              <a:t>Yampolsky</a:t>
            </a:r>
            <a:r>
              <a:rPr lang="en-US" dirty="0"/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188578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2E7B88-F50C-4342-A7CC-F800EB13D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Collaborations outside the University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C594F9-013B-A24D-86E9-5DD932182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126557"/>
          </a:xfrm>
        </p:spPr>
        <p:txBody>
          <a:bodyPr>
            <a:normAutofit/>
          </a:bodyPr>
          <a:lstStyle/>
          <a:p>
            <a:r>
              <a:rPr lang="en-US" dirty="0"/>
              <a:t>Local touring –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work </a:t>
            </a:r>
            <a:r>
              <a:rPr lang="en-US" dirty="0"/>
              <a:t>with music teachers in your area</a:t>
            </a:r>
          </a:p>
          <a:p>
            <a:r>
              <a:rPr lang="en-US" dirty="0"/>
              <a:t>National touring –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find opportunities to have exchange programs with other similar peer institutions. Why don’t we have a Big Ten for Orchestras?</a:t>
            </a:r>
          </a:p>
          <a:p>
            <a:r>
              <a:rPr lang="en-US" dirty="0" smtClean="0"/>
              <a:t>International </a:t>
            </a:r>
            <a:r>
              <a:rPr lang="en-US" dirty="0"/>
              <a:t>touring –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A </a:t>
            </a:r>
            <a:r>
              <a:rPr lang="en-US" dirty="0"/>
              <a:t>whole new topic for another webinar!</a:t>
            </a:r>
          </a:p>
          <a:p>
            <a:r>
              <a:rPr lang="en-US" dirty="0"/>
              <a:t>Reduces cost of touring by having a collaborative </a:t>
            </a:r>
            <a:r>
              <a:rPr lang="en-US" dirty="0" smtClean="0"/>
              <a:t>partner: E.g. </a:t>
            </a:r>
            <a:r>
              <a:rPr lang="en-US" dirty="0" err="1" smtClean="0"/>
              <a:t>Neuquen</a:t>
            </a:r>
            <a:r>
              <a:rPr lang="en-US" dirty="0" smtClean="0"/>
              <a:t> </a:t>
            </a:r>
            <a:r>
              <a:rPr lang="en-US" dirty="0"/>
              <a:t>Symphony in Argentina, Royal Irish Academy of Music in Dublin, Taipei Symphony in Taiwan.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335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A444F5-2E46-CE40-88CC-88D5FC942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9170A0-A6C0-CE4E-A237-8E7349868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61300"/>
            <a:ext cx="9613861" cy="3876514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0A13445A-1398-F14D-B910-99D97C327B2F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80320" y="2285187"/>
            <a:ext cx="9613861" cy="4001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600" b="1" dirty="0">
              <a:latin typeface="Trebuchet MS" panose="020B0703020202090204" pitchFamily="34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Creative programming and collaborations are great, fundraising might be needed for truly ambitious projects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703020202090204" pitchFamily="34" charset="0"/>
              </a:rPr>
              <a:t>Be Patient</a:t>
            </a:r>
            <a:r>
              <a:rPr lang="en-US" altLang="en-US" sz="2600" dirty="0">
                <a:latin typeface="Trebuchet MS" panose="020B0703020202090204" pitchFamily="34" charset="0"/>
              </a:rPr>
              <a:t>. It will not happen overnight. But there are ways to build a track record where alumni and donors will see the great work you have been doing</a:t>
            </a:r>
            <a:r>
              <a:rPr lang="en-US" altLang="en-US" sz="2600" dirty="0" smtClean="0">
                <a:latin typeface="Trebuchet MS" panose="020B0703020202090204" pitchFamily="34" charset="0"/>
              </a:rPr>
              <a:t>. [</a:t>
            </a:r>
            <a:r>
              <a:rPr lang="en-US" altLang="en-US" sz="2600" dirty="0" smtClean="0">
                <a:latin typeface="Trebuchet MS" panose="020B0703020202090204" pitchFamily="34" charset="0"/>
                <a:hlinkClick r:id="rId2"/>
              </a:rPr>
              <a:t>link</a:t>
            </a:r>
            <a:r>
              <a:rPr lang="en-US" altLang="en-US" sz="2600" dirty="0" smtClean="0">
                <a:latin typeface="Trebuchet MS" panose="020B0703020202090204" pitchFamily="34" charset="0"/>
              </a:rPr>
              <a:t>]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600" dirty="0">
              <a:latin typeface="Trebuchet MS" panose="020B0703020202090204" pitchFamily="34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Document Everything!</a:t>
            </a:r>
            <a:endParaRPr lang="en-US" altLang="en-US" sz="2600" dirty="0">
              <a:latin typeface="Trebuchet MS" panose="020B070302020209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6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703020202090204" pitchFamily="34" charset="0"/>
            </a:endParaRPr>
          </a:p>
        </p:txBody>
      </p:sp>
      <p:pic>
        <p:nvPicPr>
          <p:cNvPr id="1034" name="Picture 10" descr="page1image3707872">
            <a:extLst>
              <a:ext uri="{FF2B5EF4-FFF2-40B4-BE49-F238E27FC236}">
                <a16:creationId xmlns:a16="http://schemas.microsoft.com/office/drawing/2014/main" xmlns="" id="{4CCEC662-BE8B-0B4E-8712-56886E336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593725"/>
            <a:ext cx="55245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page1image3708704">
            <a:extLst>
              <a:ext uri="{FF2B5EF4-FFF2-40B4-BE49-F238E27FC236}">
                <a16:creationId xmlns:a16="http://schemas.microsoft.com/office/drawing/2014/main" xmlns="" id="{87361EAB-566F-A140-A5CD-B72B6A155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0" y="-593725"/>
            <a:ext cx="14351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age1image3713072">
            <a:extLst>
              <a:ext uri="{FF2B5EF4-FFF2-40B4-BE49-F238E27FC236}">
                <a16:creationId xmlns:a16="http://schemas.microsoft.com/office/drawing/2014/main" xmlns="" id="{2A0292E2-4F64-E14F-B6B5-9A62521E7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0" y="-593725"/>
            <a:ext cx="14859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860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Originals V.S. Arrangements, how to choose?</a:t>
            </a:r>
          </a:p>
          <a:p>
            <a:r>
              <a:rPr lang="en-US" sz="2000" dirty="0"/>
              <a:t>Where can I find repertoire for intermediate level student orchestra (non-major orchestra/ intermediate youth orchestra)?</a:t>
            </a:r>
          </a:p>
          <a:p>
            <a:r>
              <a:rPr lang="en-US" sz="2000" dirty="0"/>
              <a:t>Pops repertoire: how to search, how to select them according to the level of players; repertoire research according to the level of the players</a:t>
            </a:r>
          </a:p>
          <a:p>
            <a:r>
              <a:rPr lang="en-US" sz="2000" dirty="0"/>
              <a:t>On preparing sample programs for an interview- how do I know when to be more creative or more conservative in my choices? </a:t>
            </a:r>
          </a:p>
          <a:p>
            <a:r>
              <a:rPr lang="en-US" sz="2000" dirty="0"/>
              <a:t>Any suggestions or tips for introducing/marketing a more diverse program than the community is accustomed to hearing?</a:t>
            </a:r>
          </a:p>
          <a:p>
            <a:r>
              <a:rPr lang="en-US" sz="2000" dirty="0"/>
              <a:t>What are the some great first scores for beginning conductors to create great rehearsals?</a:t>
            </a:r>
          </a:p>
        </p:txBody>
      </p:sp>
    </p:spTree>
    <p:extLst>
      <p:ext uri="{BB962C8B-B14F-4D97-AF65-F5344CB8AC3E}">
        <p14:creationId xmlns:p14="http://schemas.microsoft.com/office/powerpoint/2010/main" val="194257370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756</TotalTime>
  <Words>971</Words>
  <Application>Microsoft Office PowerPoint</Application>
  <PresentationFormat>Widescreen</PresentationFormat>
  <Paragraphs>111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Trebuchet MS</vt:lpstr>
      <vt:lpstr>Berlin</vt:lpstr>
      <vt:lpstr>Collegiate Orchestral Conducting: Session 7 Programming — Choosing the Right Repertoire for your Ensemble </vt:lpstr>
      <vt:lpstr>With….</vt:lpstr>
      <vt:lpstr>You are now the new conductor of an orchestra…… </vt:lpstr>
      <vt:lpstr>Programming Considerations</vt:lpstr>
      <vt:lpstr>Research, Gather Data, and Consider…</vt:lpstr>
      <vt:lpstr>When forming a program….</vt:lpstr>
      <vt:lpstr>Diverse and Inclusive Programming</vt:lpstr>
      <vt:lpstr>Contemporary music and commissioning</vt:lpstr>
      <vt:lpstr>Collaborations</vt:lpstr>
      <vt:lpstr>Collaborations outside the University</vt:lpstr>
      <vt:lpstr>Funding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Collegiate Orchestral Conducting: Session 3 How to Rock the Interview</dc:title>
  <dc:creator>Carolyn Watson</dc:creator>
  <cp:lastModifiedBy>Ting, Chaowen</cp:lastModifiedBy>
  <cp:revision>49</cp:revision>
  <dcterms:created xsi:type="dcterms:W3CDTF">2020-07-05T17:43:11Z</dcterms:created>
  <dcterms:modified xsi:type="dcterms:W3CDTF">2020-07-21T22:48:06Z</dcterms:modified>
</cp:coreProperties>
</file>